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72" r:id="rId1"/>
  </p:sldMasterIdLst>
  <p:notesMasterIdLst>
    <p:notesMasterId r:id="rId42"/>
  </p:notesMasterIdLst>
  <p:sldIdLst>
    <p:sldId id="317" r:id="rId2"/>
    <p:sldId id="299" r:id="rId3"/>
    <p:sldId id="278" r:id="rId4"/>
    <p:sldId id="300" r:id="rId5"/>
    <p:sldId id="280" r:id="rId6"/>
    <p:sldId id="307" r:id="rId7"/>
    <p:sldId id="281" r:id="rId8"/>
    <p:sldId id="282" r:id="rId9"/>
    <p:sldId id="279" r:id="rId10"/>
    <p:sldId id="308" r:id="rId11"/>
    <p:sldId id="309" r:id="rId12"/>
    <p:sldId id="310" r:id="rId13"/>
    <p:sldId id="305" r:id="rId14"/>
    <p:sldId id="293" r:id="rId15"/>
    <p:sldId id="306" r:id="rId16"/>
    <p:sldId id="285" r:id="rId17"/>
    <p:sldId id="311" r:id="rId18"/>
    <p:sldId id="301" r:id="rId19"/>
    <p:sldId id="312" r:id="rId20"/>
    <p:sldId id="287" r:id="rId21"/>
    <p:sldId id="288" r:id="rId22"/>
    <p:sldId id="289" r:id="rId23"/>
    <p:sldId id="291" r:id="rId24"/>
    <p:sldId id="274" r:id="rId25"/>
    <p:sldId id="296" r:id="rId26"/>
    <p:sldId id="275" r:id="rId27"/>
    <p:sldId id="316" r:id="rId28"/>
    <p:sldId id="302" r:id="rId29"/>
    <p:sldId id="297" r:id="rId30"/>
    <p:sldId id="294" r:id="rId31"/>
    <p:sldId id="295" r:id="rId32"/>
    <p:sldId id="314" r:id="rId33"/>
    <p:sldId id="315" r:id="rId34"/>
    <p:sldId id="313" r:id="rId35"/>
    <p:sldId id="286" r:id="rId36"/>
    <p:sldId id="303" r:id="rId37"/>
    <p:sldId id="276" r:id="rId38"/>
    <p:sldId id="304" r:id="rId39"/>
    <p:sldId id="318" r:id="rId40"/>
    <p:sldId id="298" r:id="rId4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2639"/>
    <a:srgbClr val="FF3300"/>
    <a:srgbClr val="711BA6"/>
    <a:srgbClr val="A61B50"/>
    <a:srgbClr val="50A61B"/>
    <a:srgbClr val="1954A6"/>
    <a:srgbClr val="8255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044"/>
    <p:restoredTop sz="69260"/>
  </p:normalViewPr>
  <p:slideViewPr>
    <p:cSldViewPr snapToGrid="0" snapToObjects="1">
      <p:cViewPr varScale="1">
        <p:scale>
          <a:sx n="144" d="100"/>
          <a:sy n="144" d="100"/>
        </p:scale>
        <p:origin x="2000" y="192"/>
      </p:cViewPr>
      <p:guideLst/>
    </p:cSldViewPr>
  </p:slideViewPr>
  <p:notesTextViewPr>
    <p:cViewPr>
      <p:scale>
        <a:sx n="155" d="100"/>
        <a:sy n="15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percentStacked"/>
        <c:varyColors val="0"/>
        <c:ser>
          <c:idx val="0"/>
          <c:order val="0"/>
          <c:tx>
            <c:strRef>
              <c:f>Sheet1!$B$1</c:f>
              <c:strCache>
                <c:ptCount val="1"/>
                <c:pt idx="0">
                  <c:v>Bloated</c:v>
                </c:pt>
              </c:strCache>
            </c:strRef>
          </c:tx>
          <c:spPr>
            <a:solidFill>
              <a:schemeClr val="accent1"/>
            </a:solidFill>
            <a:ln>
              <a:noFill/>
            </a:ln>
            <a:effectLst/>
          </c:spPr>
          <c:invertIfNegative val="0"/>
          <c:dLbls>
            <c:delete val="1"/>
          </c:dLbls>
          <c:cat>
            <c:strRef>
              <c:f>Sheet1!$A$2:$A$4</c:f>
              <c:strCache>
                <c:ptCount val="3"/>
                <c:pt idx="0">
                  <c:v>Direct</c:v>
                </c:pt>
                <c:pt idx="1">
                  <c:v>Inherited</c:v>
                </c:pt>
                <c:pt idx="2">
                  <c:v>Transitive</c:v>
                </c:pt>
              </c:strCache>
            </c:strRef>
          </c:cat>
          <c:val>
            <c:numRef>
              <c:f>Sheet1!$B$2:$B$4</c:f>
              <c:numCache>
                <c:formatCode>General</c:formatCode>
                <c:ptCount val="3"/>
                <c:pt idx="0">
                  <c:v>2.7</c:v>
                </c:pt>
                <c:pt idx="1">
                  <c:v>15.1</c:v>
                </c:pt>
                <c:pt idx="2">
                  <c:v>57</c:v>
                </c:pt>
              </c:numCache>
            </c:numRef>
          </c:val>
          <c:extLst>
            <c:ext xmlns:c16="http://schemas.microsoft.com/office/drawing/2014/chart" uri="{C3380CC4-5D6E-409C-BE32-E72D297353CC}">
              <c16:uniqueId val="{00000000-5F68-F04A-B6B9-4DB8EE8F1E5A}"/>
            </c:ext>
          </c:extLst>
        </c:ser>
        <c:ser>
          <c:idx val="1"/>
          <c:order val="1"/>
          <c:tx>
            <c:strRef>
              <c:f>Sheet1!$C$1</c:f>
              <c:strCache>
                <c:ptCount val="1"/>
                <c:pt idx="0">
                  <c:v>Used</c:v>
                </c:pt>
              </c:strCache>
            </c:strRef>
          </c:tx>
          <c:spPr>
            <a:solidFill>
              <a:schemeClr val="accent2"/>
            </a:solidFill>
            <a:ln>
              <a:noFill/>
            </a:ln>
            <a:effectLst/>
          </c:spPr>
          <c:invertIfNegative val="0"/>
          <c:dLbls>
            <c:delete val="1"/>
          </c:dLbls>
          <c:cat>
            <c:strRef>
              <c:f>Sheet1!$A$2:$A$4</c:f>
              <c:strCache>
                <c:ptCount val="3"/>
                <c:pt idx="0">
                  <c:v>Direct</c:v>
                </c:pt>
                <c:pt idx="1">
                  <c:v>Inherited</c:v>
                </c:pt>
                <c:pt idx="2">
                  <c:v>Transitive</c:v>
                </c:pt>
              </c:strCache>
            </c:strRef>
          </c:cat>
          <c:val>
            <c:numRef>
              <c:f>Sheet1!$C$2:$C$4</c:f>
              <c:numCache>
                <c:formatCode>General</c:formatCode>
                <c:ptCount val="3"/>
                <c:pt idx="0">
                  <c:v>97.3</c:v>
                </c:pt>
                <c:pt idx="1">
                  <c:v>84.9</c:v>
                </c:pt>
                <c:pt idx="2">
                  <c:v>47</c:v>
                </c:pt>
              </c:numCache>
            </c:numRef>
          </c:val>
          <c:extLst>
            <c:ext xmlns:c16="http://schemas.microsoft.com/office/drawing/2014/chart" uri="{C3380CC4-5D6E-409C-BE32-E72D297353CC}">
              <c16:uniqueId val="{00000001-5F68-F04A-B6B9-4DB8EE8F1E5A}"/>
            </c:ext>
          </c:extLst>
        </c:ser>
        <c:dLbls>
          <c:showLegendKey val="0"/>
          <c:showVal val="1"/>
          <c:showCatName val="0"/>
          <c:showSerName val="0"/>
          <c:showPercent val="0"/>
          <c:showBubbleSize val="0"/>
        </c:dLbls>
        <c:gapWidth val="150"/>
        <c:overlap val="100"/>
        <c:axId val="894656399"/>
        <c:axId val="851219871"/>
      </c:barChart>
      <c:catAx>
        <c:axId val="8946563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2"/>
                </a:solidFill>
                <a:latin typeface="BITSTREAM VERA SANS MONO" panose="020B0609030804020204" pitchFamily="49" charset="0"/>
                <a:ea typeface="+mn-ea"/>
                <a:cs typeface="+mn-cs"/>
              </a:defRPr>
            </a:pPr>
            <a:endParaRPr lang="en-SE"/>
          </a:p>
        </c:txPr>
        <c:crossAx val="851219871"/>
        <c:crosses val="autoZero"/>
        <c:auto val="1"/>
        <c:lblAlgn val="ctr"/>
        <c:lblOffset val="100"/>
        <c:noMultiLvlLbl val="0"/>
      </c:catAx>
      <c:valAx>
        <c:axId val="851219871"/>
        <c:scaling>
          <c:orientation val="minMax"/>
        </c:scaling>
        <c:delete val="0"/>
        <c:axPos val="l"/>
        <c:majorGridlines>
          <c:spPr>
            <a:ln w="9525" cap="flat" cmpd="sng" algn="ctr">
              <a:solidFill>
                <a:schemeClr val="bg2">
                  <a:alpha val="31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bg2"/>
                    </a:solidFill>
                    <a:latin typeface="BITSTREAM VERA SANS MONO" panose="020B0609030804020204" pitchFamily="49" charset="0"/>
                    <a:ea typeface="+mn-ea"/>
                    <a:cs typeface="+mn-cs"/>
                  </a:defRPr>
                </a:pPr>
                <a:r>
                  <a:rPr lang="en-GB" dirty="0">
                    <a:solidFill>
                      <a:schemeClr val="bg2"/>
                    </a:solidFill>
                  </a:rPr>
                  <a:t>Dependencies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bg2"/>
                  </a:solidFill>
                  <a:latin typeface="BITSTREAM VERA SANS MONO" panose="020B0609030804020204" pitchFamily="49" charset="0"/>
                  <a:ea typeface="+mn-ea"/>
                  <a:cs typeface="+mn-cs"/>
                </a:defRPr>
              </a:pPr>
              <a:endParaRPr lang="en-SE"/>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2"/>
                </a:solidFill>
                <a:latin typeface="BITSTREAM VERA SANS MONO" panose="020B0609030804020204" pitchFamily="49" charset="0"/>
                <a:ea typeface="+mn-ea"/>
                <a:cs typeface="+mn-cs"/>
              </a:defRPr>
            </a:pPr>
            <a:endParaRPr lang="en-SE"/>
          </a:p>
        </c:txPr>
        <c:crossAx val="894656399"/>
        <c:crosses val="autoZero"/>
        <c:crossBetween val="between"/>
      </c:valAx>
      <c:spPr>
        <a:noFill/>
        <a:ln>
          <a:noFill/>
        </a:ln>
        <a:effectLst/>
      </c:spPr>
    </c:plotArea>
    <c:legend>
      <c:legendPos val="b"/>
      <c:layout>
        <c:manualLayout>
          <c:xMode val="edge"/>
          <c:yMode val="edge"/>
          <c:x val="0.42181925052737118"/>
          <c:y val="0.93508673697085898"/>
          <c:w val="0.30192566677123439"/>
          <c:h val="6.4913241481134115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2"/>
              </a:solidFill>
              <a:latin typeface="BITSTREAM VERA SANS MONO" panose="020B0609030804020204" pitchFamily="49" charset="0"/>
              <a:ea typeface="+mn-ea"/>
              <a:cs typeface="+mn-cs"/>
            </a:defRPr>
          </a:pPr>
          <a:endParaRPr lang="en-S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latin typeface="BITSTREAM VERA SANS MONO" panose="020B0609030804020204" pitchFamily="49" charset="0"/>
        </a:defRPr>
      </a:pPr>
      <a:endParaRPr lang="en-S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2-F150-D943-A93F-9E562B88184B}"/>
              </c:ext>
            </c:extLst>
          </c:dPt>
          <c:dPt>
            <c:idx val="1"/>
            <c:bubble3D val="0"/>
            <c:spPr>
              <a:solidFill>
                <a:schemeClr val="accent2"/>
              </a:solidFill>
              <a:ln w="19050">
                <a:noFill/>
              </a:ln>
              <a:effectLst/>
            </c:spPr>
            <c:extLst>
              <c:ext xmlns:c16="http://schemas.microsoft.com/office/drawing/2014/chart" uri="{C3380CC4-5D6E-409C-BE32-E72D297353CC}">
                <c16:uniqueId val="{00000003-F150-D943-A93F-9E562B88184B}"/>
              </c:ext>
            </c:extLst>
          </c:dPt>
          <c:dPt>
            <c:idx val="2"/>
            <c:bubble3D val="0"/>
            <c:spPr>
              <a:solidFill>
                <a:schemeClr val="accent3"/>
              </a:solidFill>
              <a:ln w="19050">
                <a:noFill/>
              </a:ln>
              <a:effectLst/>
            </c:spPr>
            <c:extLst>
              <c:ext xmlns:c16="http://schemas.microsoft.com/office/drawing/2014/chart" uri="{C3380CC4-5D6E-409C-BE32-E72D297353CC}">
                <c16:uniqueId val="{00000004-F150-D943-A93F-9E562B88184B}"/>
              </c:ext>
            </c:extLst>
          </c:dPt>
          <c:dLbls>
            <c:dLbl>
              <c:idx val="0"/>
              <c:tx>
                <c:rich>
                  <a:bodyPr/>
                  <a:lstStyle/>
                  <a:p>
                    <a:r>
                      <a:rPr lang="en-US"/>
                      <a:t>21</a:t>
                    </a:r>
                    <a:r>
                      <a:rPr lang="en-US" baseline="0"/>
                      <a:t> (</a:t>
                    </a:r>
                    <a:fld id="{AFA4DBB0-1DAC-3B47-A68E-0F26CB07F907}" type="PERCENTAGE">
                      <a:rPr lang="en-US" smtClean="0"/>
                      <a:pPr/>
                      <a:t>[PERCENTAGE]</a:t>
                    </a:fld>
                    <a:r>
                      <a:rPr lang="en-US"/>
                      <a:t>)</a:t>
                    </a:r>
                  </a:p>
                </c:rich>
              </c:tx>
              <c:dLblPos val="ctr"/>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F150-D943-A93F-9E562B88184B}"/>
                </c:ext>
              </c:extLst>
            </c:dLbl>
            <c:dLbl>
              <c:idx val="1"/>
              <c:tx>
                <c:rich>
                  <a:bodyPr/>
                  <a:lstStyle/>
                  <a:p>
                    <a:r>
                      <a:rPr lang="en-US" dirty="0"/>
                      <a:t>5</a:t>
                    </a:r>
                    <a:r>
                      <a:rPr lang="en-US"/>
                      <a:t> (</a:t>
                    </a:r>
                    <a:fld id="{4382508F-D03E-A546-B137-88FE232A4130}" type="PERCENTAGE">
                      <a:rPr lang="en-US" smtClean="0"/>
                      <a:pPr/>
                      <a:t>[PERCENTAGE]</a:t>
                    </a:fld>
                    <a:r>
                      <a:rPr lang="en-US"/>
                      <a:t>)</a:t>
                    </a:r>
                  </a:p>
                </c:rich>
              </c:tx>
              <c:dLblPos val="ctr"/>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F150-D943-A93F-9E562B88184B}"/>
                </c:ext>
              </c:extLst>
            </c:dLbl>
            <c:dLbl>
              <c:idx val="2"/>
              <c:tx>
                <c:rich>
                  <a:bodyPr/>
                  <a:lstStyle/>
                  <a:p>
                    <a:r>
                      <a:rPr lang="en-US"/>
                      <a:t>4 (</a:t>
                    </a:r>
                    <a:fld id="{48B701B6-0609-2147-8480-D99986E96CF6}" type="PERCENTAGE">
                      <a:rPr lang="en-US" smtClean="0"/>
                      <a:pPr/>
                      <a:t>[PERCENTAGE]</a:t>
                    </a:fld>
                    <a:r>
                      <a:rPr lang="en-US"/>
                      <a:t>)</a:t>
                    </a:r>
                  </a:p>
                </c:rich>
              </c:tx>
              <c:dLblPos val="ctr"/>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F150-D943-A93F-9E562B88184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BITSTREAM VERA SANS MONO" panose="020B0609030804020204" pitchFamily="49" charset="0"/>
                    <a:ea typeface="+mn-ea"/>
                    <a:cs typeface="+mn-cs"/>
                  </a:defRPr>
                </a:pPr>
                <a:endParaRPr lang="en-SE"/>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Accepted &amp; Merged</c:v>
                </c:pt>
                <c:pt idx="1">
                  <c:v>Rejected</c:v>
                </c:pt>
                <c:pt idx="2">
                  <c:v>NA</c:v>
                </c:pt>
              </c:strCache>
            </c:strRef>
          </c:cat>
          <c:val>
            <c:numRef>
              <c:f>Sheet1!$B$2:$B$4</c:f>
              <c:numCache>
                <c:formatCode>General</c:formatCode>
                <c:ptCount val="3"/>
                <c:pt idx="0">
                  <c:v>21</c:v>
                </c:pt>
                <c:pt idx="1">
                  <c:v>5</c:v>
                </c:pt>
                <c:pt idx="2">
                  <c:v>4</c:v>
                </c:pt>
              </c:numCache>
            </c:numRef>
          </c:val>
          <c:extLst>
            <c:ext xmlns:c16="http://schemas.microsoft.com/office/drawing/2014/chart" uri="{C3380CC4-5D6E-409C-BE32-E72D297353CC}">
              <c16:uniqueId val="{00000000-F150-D943-A93F-9E562B88184B}"/>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solidFill>
              <a:latin typeface="BITSTREAM VERA SANS MONO" panose="020B0609030804020204" pitchFamily="49" charset="0"/>
              <a:ea typeface="+mn-ea"/>
              <a:cs typeface="+mn-cs"/>
            </a:defRPr>
          </a:pPr>
          <a:endParaRPr lang="en-S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SE"/>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explosion val="8"/>
            <c:spPr>
              <a:solidFill>
                <a:schemeClr val="accent1"/>
              </a:solidFill>
              <a:ln w="19050">
                <a:noFill/>
              </a:ln>
              <a:effectLst/>
            </c:spPr>
            <c:extLst>
              <c:ext xmlns:c16="http://schemas.microsoft.com/office/drawing/2014/chart" uri="{C3380CC4-5D6E-409C-BE32-E72D297353CC}">
                <c16:uniqueId val="{00000002-F150-D943-A93F-9E562B88184B}"/>
              </c:ext>
            </c:extLst>
          </c:dPt>
          <c:dPt>
            <c:idx val="1"/>
            <c:bubble3D val="0"/>
            <c:explosion val="10"/>
            <c:spPr>
              <a:solidFill>
                <a:schemeClr val="accent2"/>
              </a:solidFill>
              <a:ln w="19050">
                <a:noFill/>
              </a:ln>
              <a:effectLst/>
            </c:spPr>
            <c:extLst>
              <c:ext xmlns:c16="http://schemas.microsoft.com/office/drawing/2014/chart" uri="{C3380CC4-5D6E-409C-BE32-E72D297353CC}">
                <c16:uniqueId val="{00000003-F150-D943-A93F-9E562B88184B}"/>
              </c:ext>
            </c:extLst>
          </c:dPt>
          <c:dPt>
            <c:idx val="2"/>
            <c:bubble3D val="0"/>
            <c:explosion val="9"/>
            <c:spPr>
              <a:solidFill>
                <a:schemeClr val="accent3"/>
              </a:solidFill>
              <a:ln w="19050">
                <a:noFill/>
              </a:ln>
              <a:effectLst/>
            </c:spPr>
            <c:extLst>
              <c:ext xmlns:c16="http://schemas.microsoft.com/office/drawing/2014/chart" uri="{C3380CC4-5D6E-409C-BE32-E72D297353CC}">
                <c16:uniqueId val="{00000004-F150-D943-A93F-9E562B88184B}"/>
              </c:ext>
            </c:extLst>
          </c:dPt>
          <c:dLbls>
            <c:dLbl>
              <c:idx val="0"/>
              <c:tx>
                <c:rich>
                  <a:bodyPr/>
                  <a:lstStyle/>
                  <a:p>
                    <a:r>
                      <a:rPr lang="en-US"/>
                      <a:t>21</a:t>
                    </a:r>
                    <a:r>
                      <a:rPr lang="en-US" baseline="0"/>
                      <a:t> (</a:t>
                    </a:r>
                    <a:fld id="{AFA4DBB0-1DAC-3B47-A68E-0F26CB07F907}" type="PERCENTAGE">
                      <a:rPr lang="en-US" smtClean="0"/>
                      <a:pPr/>
                      <a:t>[PERCENTAGE]</a:t>
                    </a:fld>
                    <a:r>
                      <a:rPr lang="en-US"/>
                      <a:t>)</a:t>
                    </a:r>
                  </a:p>
                </c:rich>
              </c:tx>
              <c:dLblPos val="ctr"/>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F150-D943-A93F-9E562B88184B}"/>
                </c:ext>
              </c:extLst>
            </c:dLbl>
            <c:dLbl>
              <c:idx val="1"/>
              <c:tx>
                <c:rich>
                  <a:bodyPr/>
                  <a:lstStyle/>
                  <a:p>
                    <a:r>
                      <a:rPr lang="en-US" dirty="0"/>
                      <a:t>5</a:t>
                    </a:r>
                    <a:r>
                      <a:rPr lang="en-US"/>
                      <a:t> (</a:t>
                    </a:r>
                    <a:fld id="{4382508F-D03E-A546-B137-88FE232A4130}" type="PERCENTAGE">
                      <a:rPr lang="en-US" smtClean="0"/>
                      <a:pPr/>
                      <a:t>[PERCENTAGE]</a:t>
                    </a:fld>
                    <a:r>
                      <a:rPr lang="en-US"/>
                      <a:t>)</a:t>
                    </a:r>
                  </a:p>
                </c:rich>
              </c:tx>
              <c:dLblPos val="ctr"/>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F150-D943-A93F-9E562B88184B}"/>
                </c:ext>
              </c:extLst>
            </c:dLbl>
            <c:dLbl>
              <c:idx val="2"/>
              <c:tx>
                <c:rich>
                  <a:bodyPr/>
                  <a:lstStyle/>
                  <a:p>
                    <a:r>
                      <a:rPr lang="en-US"/>
                      <a:t>4 (</a:t>
                    </a:r>
                    <a:fld id="{48B701B6-0609-2147-8480-D99986E96CF6}" type="PERCENTAGE">
                      <a:rPr lang="en-US" smtClean="0"/>
                      <a:pPr/>
                      <a:t>[PERCENTAGE]</a:t>
                    </a:fld>
                    <a:r>
                      <a:rPr lang="en-US"/>
                      <a:t>)</a:t>
                    </a:r>
                  </a:p>
                </c:rich>
              </c:tx>
              <c:dLblPos val="ctr"/>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F150-D943-A93F-9E562B88184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BITSTREAM VERA SANS MONO" panose="020B0609030804020204" pitchFamily="49" charset="0"/>
                    <a:ea typeface="+mn-ea"/>
                    <a:cs typeface="+mn-cs"/>
                  </a:defRPr>
                </a:pPr>
                <a:endParaRPr lang="en-SE"/>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Accepted &amp; Merged</c:v>
                </c:pt>
                <c:pt idx="1">
                  <c:v>Rejected</c:v>
                </c:pt>
                <c:pt idx="2">
                  <c:v>NA</c:v>
                </c:pt>
              </c:strCache>
            </c:strRef>
          </c:cat>
          <c:val>
            <c:numRef>
              <c:f>Sheet1!$B$2:$B$4</c:f>
              <c:numCache>
                <c:formatCode>General</c:formatCode>
                <c:ptCount val="3"/>
                <c:pt idx="0">
                  <c:v>21</c:v>
                </c:pt>
                <c:pt idx="1">
                  <c:v>5</c:v>
                </c:pt>
                <c:pt idx="2">
                  <c:v>4</c:v>
                </c:pt>
              </c:numCache>
            </c:numRef>
          </c:val>
          <c:extLst>
            <c:ext xmlns:c16="http://schemas.microsoft.com/office/drawing/2014/chart" uri="{C3380CC4-5D6E-409C-BE32-E72D297353CC}">
              <c16:uniqueId val="{00000000-F150-D943-A93F-9E562B88184B}"/>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bg2"/>
              </a:solidFill>
              <a:latin typeface="BITSTREAM VERA SANS MONO" panose="020B0609030804020204" pitchFamily="49" charset="0"/>
              <a:ea typeface="+mn-ea"/>
              <a:cs typeface="+mn-cs"/>
            </a:defRPr>
          </a:pPr>
          <a:endParaRPr lang="en-SE"/>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S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4FEF16-B6F1-404F-BECE-03481D4787BB}" type="datetimeFigureOut">
              <a:rPr lang="en-SE" smtClean="0"/>
              <a:t>2021-08-15</a:t>
            </a:fld>
            <a:endParaRPr lang="en-S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1ED6D9-F68F-304A-B3F2-2111317BDB79}" type="slidenum">
              <a:rPr lang="en-SE" smtClean="0"/>
              <a:t>‹#›</a:t>
            </a:fld>
            <a:endParaRPr lang="en-SE"/>
          </a:p>
        </p:txBody>
      </p:sp>
    </p:spTree>
    <p:extLst>
      <p:ext uri="{BB962C8B-B14F-4D97-AF65-F5344CB8AC3E}">
        <p14:creationId xmlns:p14="http://schemas.microsoft.com/office/powerpoint/2010/main" val="2358540754"/>
      </p:ext>
    </p:extLst>
  </p:cSld>
  <p:clrMap bg1="lt1" tx1="dk1" bg2="lt2" tx2="dk2" accent1="accent1" accent2="accent2" accent3="accent3" accent4="accent4" accent5="accent5" accent6="accent6" hlink="hlink" folHlink="folHlink"/>
  <p:notesStyle>
    <a:lvl1pPr marL="0" algn="l" defTabSz="713232" rtl="0" eaLnBrk="1" latinLnBrk="0" hangingPunct="1">
      <a:defRPr sz="936" kern="1200">
        <a:solidFill>
          <a:schemeClr val="tx1"/>
        </a:solidFill>
        <a:latin typeface="+mn-lt"/>
        <a:ea typeface="+mn-ea"/>
        <a:cs typeface="+mn-cs"/>
      </a:defRPr>
    </a:lvl1pPr>
    <a:lvl2pPr marL="356616" algn="l" defTabSz="713232" rtl="0" eaLnBrk="1" latinLnBrk="0" hangingPunct="1">
      <a:defRPr sz="936" kern="1200">
        <a:solidFill>
          <a:schemeClr val="tx1"/>
        </a:solidFill>
        <a:latin typeface="+mn-lt"/>
        <a:ea typeface="+mn-ea"/>
        <a:cs typeface="+mn-cs"/>
      </a:defRPr>
    </a:lvl2pPr>
    <a:lvl3pPr marL="713232" algn="l" defTabSz="713232" rtl="0" eaLnBrk="1" latinLnBrk="0" hangingPunct="1">
      <a:defRPr sz="936" kern="1200">
        <a:solidFill>
          <a:schemeClr val="tx1"/>
        </a:solidFill>
        <a:latin typeface="+mn-lt"/>
        <a:ea typeface="+mn-ea"/>
        <a:cs typeface="+mn-cs"/>
      </a:defRPr>
    </a:lvl3pPr>
    <a:lvl4pPr marL="1069848" algn="l" defTabSz="713232" rtl="0" eaLnBrk="1" latinLnBrk="0" hangingPunct="1">
      <a:defRPr sz="936" kern="1200">
        <a:solidFill>
          <a:schemeClr val="tx1"/>
        </a:solidFill>
        <a:latin typeface="+mn-lt"/>
        <a:ea typeface="+mn-ea"/>
        <a:cs typeface="+mn-cs"/>
      </a:defRPr>
    </a:lvl4pPr>
    <a:lvl5pPr marL="1426464" algn="l" defTabSz="713232" rtl="0" eaLnBrk="1" latinLnBrk="0" hangingPunct="1">
      <a:defRPr sz="936" kern="1200">
        <a:solidFill>
          <a:schemeClr val="tx1"/>
        </a:solidFill>
        <a:latin typeface="+mn-lt"/>
        <a:ea typeface="+mn-ea"/>
        <a:cs typeface="+mn-cs"/>
      </a:defRPr>
    </a:lvl5pPr>
    <a:lvl6pPr marL="1783080" algn="l" defTabSz="713232" rtl="0" eaLnBrk="1" latinLnBrk="0" hangingPunct="1">
      <a:defRPr sz="936" kern="1200">
        <a:solidFill>
          <a:schemeClr val="tx1"/>
        </a:solidFill>
        <a:latin typeface="+mn-lt"/>
        <a:ea typeface="+mn-ea"/>
        <a:cs typeface="+mn-cs"/>
      </a:defRPr>
    </a:lvl6pPr>
    <a:lvl7pPr marL="2139696" algn="l" defTabSz="713232" rtl="0" eaLnBrk="1" latinLnBrk="0" hangingPunct="1">
      <a:defRPr sz="936" kern="1200">
        <a:solidFill>
          <a:schemeClr val="tx1"/>
        </a:solidFill>
        <a:latin typeface="+mn-lt"/>
        <a:ea typeface="+mn-ea"/>
        <a:cs typeface="+mn-cs"/>
      </a:defRPr>
    </a:lvl7pPr>
    <a:lvl8pPr marL="2496312" algn="l" defTabSz="713232" rtl="0" eaLnBrk="1" latinLnBrk="0" hangingPunct="1">
      <a:defRPr sz="936" kern="1200">
        <a:solidFill>
          <a:schemeClr val="tx1"/>
        </a:solidFill>
        <a:latin typeface="+mn-lt"/>
        <a:ea typeface="+mn-ea"/>
        <a:cs typeface="+mn-cs"/>
      </a:defRPr>
    </a:lvl8pPr>
    <a:lvl9pPr marL="2852928" algn="l" defTabSz="713232" rtl="0" eaLnBrk="1" latinLnBrk="0" hangingPunct="1">
      <a:defRPr sz="93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technologyconversations.com/2014/06/18/build-tool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groovy-lang.org/"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0</a:t>
            </a:fld>
            <a:endParaRPr lang="en-SE"/>
          </a:p>
        </p:txBody>
      </p:sp>
    </p:spTree>
    <p:extLst>
      <p:ext uri="{BB962C8B-B14F-4D97-AF65-F5344CB8AC3E}">
        <p14:creationId xmlns:p14="http://schemas.microsoft.com/office/powerpoint/2010/main" val="21476483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So, coming back to our example. </a:t>
            </a:r>
          </a:p>
          <a:p>
            <a:r>
              <a:rPr lang="en-SE" dirty="0"/>
              <a:t>DepClean  starts by looking at the part of the code in P that calls third-party dependencies.</a:t>
            </a:r>
          </a:p>
          <a:p>
            <a:r>
              <a:rPr lang="en-SE" dirty="0"/>
              <a:t>In this example, there are two sets in P, one of them uses a subset of the dependency A, and the other uses a subset of the dependency F.</a:t>
            </a:r>
          </a:p>
          <a:p>
            <a:r>
              <a:rPr lang="en-SE" dirty="0"/>
              <a:t>And, as we can see, the project P doesn’t use the direct dependencies B and C, so we can remove these dependencies from P.</a:t>
            </a:r>
          </a:p>
          <a:p>
            <a:endParaRPr lang="en-SE" dirty="0"/>
          </a:p>
          <a:p>
            <a:r>
              <a:rPr lang="en-SE" dirty="0"/>
              <a:t>- To do so, we just need to remove a couple of entries in the dependencies declaration of the pom file of P.</a:t>
            </a:r>
          </a:p>
        </p:txBody>
      </p:sp>
      <p:sp>
        <p:nvSpPr>
          <p:cNvPr id="4" name="Slide Number Placeholder 3"/>
          <p:cNvSpPr>
            <a:spLocks noGrp="1"/>
          </p:cNvSpPr>
          <p:nvPr>
            <p:ph type="sldNum" sz="quarter" idx="5"/>
          </p:nvPr>
        </p:nvSpPr>
        <p:spPr/>
        <p:txBody>
          <a:bodyPr/>
          <a:lstStyle/>
          <a:p>
            <a:fld id="{DC1ED6D9-F68F-304A-B3F2-2111317BDB79}" type="slidenum">
              <a:rPr lang="en-SE" smtClean="0"/>
              <a:t>9</a:t>
            </a:fld>
            <a:endParaRPr lang="en-SE"/>
          </a:p>
        </p:txBody>
      </p:sp>
    </p:spTree>
    <p:extLst>
      <p:ext uri="{BB962C8B-B14F-4D97-AF65-F5344CB8AC3E}">
        <p14:creationId xmlns:p14="http://schemas.microsoft.com/office/powerpoint/2010/main" val="25783343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Now, we can see that the part of A that is used by P, calls some instructions of the dependency D.</a:t>
            </a:r>
          </a:p>
          <a:p>
            <a:r>
              <a:rPr lang="en-GB" dirty="0"/>
              <a:t>But it doesn’t call any API member of E.</a:t>
            </a:r>
          </a:p>
          <a:p>
            <a:r>
              <a:rPr lang="en-GB" dirty="0"/>
              <a:t>So, in the context of the project P, which is the one that we are </a:t>
            </a:r>
            <a:r>
              <a:rPr lang="en-GB" dirty="0" err="1"/>
              <a:t>analyzing</a:t>
            </a:r>
            <a:r>
              <a:rPr lang="en-GB" dirty="0"/>
              <a:t>, the transitive dependency D is used, while the transitive dependency E is bloated.</a:t>
            </a:r>
          </a:p>
          <a:p>
            <a:r>
              <a:rPr lang="en-GB" dirty="0"/>
              <a:t>Notice that maybe A uses E. However, in the context of the project P, E is not used because it doesn’t exist any bytecode call to E in the part of A that is used by P.</a:t>
            </a:r>
          </a:p>
          <a:p>
            <a:endParaRPr lang="en-GB" dirty="0"/>
          </a:p>
          <a:p>
            <a:r>
              <a:rPr lang="en-GB" dirty="0"/>
              <a:t>- This way, E can be safely excluded from A in the pom, which means that it will no longer be part of the dependency tree of P</a:t>
            </a: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10</a:t>
            </a:fld>
            <a:endParaRPr lang="en-SE"/>
          </a:p>
        </p:txBody>
      </p:sp>
    </p:spTree>
    <p:extLst>
      <p:ext uri="{BB962C8B-B14F-4D97-AF65-F5344CB8AC3E}">
        <p14:creationId xmlns:p14="http://schemas.microsoft.com/office/powerpoint/2010/main" val="35947604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On the other hand, DepClean reports that the parent module Q of P, as well as the inherited dependency G are not necessary.</a:t>
            </a:r>
          </a:p>
          <a:p>
            <a:r>
              <a:rPr lang="en-SE" dirty="0"/>
              <a:t>In other words, there is no bytecode call from P to any of them.</a:t>
            </a:r>
          </a:p>
          <a:p>
            <a:r>
              <a:rPr lang="en-SE" dirty="0"/>
              <a:t>So, the developers of P can remove this parent declaration from  the pom if they want to.</a:t>
            </a:r>
          </a:p>
          <a:p>
            <a:r>
              <a:rPr lang="en-SE" dirty="0"/>
              <a:t>I mean, it is safe to do it if the only purpose of having a parent module is to inherit dependencies. Although as we know, there are many other reasons to have modules.</a:t>
            </a:r>
          </a:p>
          <a:p>
            <a:r>
              <a:rPr lang="en-SE" dirty="0"/>
              <a:t>But, in terms of the dependency tree, this change is gonna make it smaller.</a:t>
            </a:r>
          </a:p>
        </p:txBody>
      </p:sp>
      <p:sp>
        <p:nvSpPr>
          <p:cNvPr id="4" name="Slide Number Placeholder 3"/>
          <p:cNvSpPr>
            <a:spLocks noGrp="1"/>
          </p:cNvSpPr>
          <p:nvPr>
            <p:ph type="sldNum" sz="quarter" idx="5"/>
          </p:nvPr>
        </p:nvSpPr>
        <p:spPr/>
        <p:txBody>
          <a:bodyPr/>
          <a:lstStyle/>
          <a:p>
            <a:fld id="{DC1ED6D9-F68F-304A-B3F2-2111317BDB79}" type="slidenum">
              <a:rPr lang="en-SE" smtClean="0"/>
              <a:t>11</a:t>
            </a:fld>
            <a:endParaRPr lang="en-SE"/>
          </a:p>
        </p:txBody>
      </p:sp>
    </p:spTree>
    <p:extLst>
      <p:ext uri="{BB962C8B-B14F-4D97-AF65-F5344CB8AC3E}">
        <p14:creationId xmlns:p14="http://schemas.microsoft.com/office/powerpoint/2010/main" val="889445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So, at the end, P only actually uses three dependencies: A, D, and F</a:t>
            </a:r>
          </a:p>
          <a:p>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12</a:t>
            </a:fld>
            <a:endParaRPr lang="en-SE"/>
          </a:p>
        </p:txBody>
      </p:sp>
    </p:spTree>
    <p:extLst>
      <p:ext uri="{BB962C8B-B14F-4D97-AF65-F5344CB8AC3E}">
        <p14:creationId xmlns:p14="http://schemas.microsoft.com/office/powerpoint/2010/main" val="828259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And the debloat result of using DepClean is an smaller dependency tree</a:t>
            </a:r>
          </a:p>
        </p:txBody>
      </p:sp>
      <p:sp>
        <p:nvSpPr>
          <p:cNvPr id="4" name="Slide Number Placeholder 3"/>
          <p:cNvSpPr>
            <a:spLocks noGrp="1"/>
          </p:cNvSpPr>
          <p:nvPr>
            <p:ph type="sldNum" sz="quarter" idx="5"/>
          </p:nvPr>
        </p:nvSpPr>
        <p:spPr/>
        <p:txBody>
          <a:bodyPr/>
          <a:lstStyle/>
          <a:p>
            <a:fld id="{DC1ED6D9-F68F-304A-B3F2-2111317BDB79}" type="slidenum">
              <a:rPr lang="en-SE" smtClean="0"/>
              <a:t>13</a:t>
            </a:fld>
            <a:endParaRPr lang="en-SE"/>
          </a:p>
        </p:txBody>
      </p:sp>
    </p:spTree>
    <p:extLst>
      <p:ext uri="{BB962C8B-B14F-4D97-AF65-F5344CB8AC3E}">
        <p14:creationId xmlns:p14="http://schemas.microsoft.com/office/powerpoint/2010/main" val="184365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W</a:t>
            </a:r>
            <a:r>
              <a:rPr lang="en-SE" dirty="0"/>
              <a:t>ith only three used dependencies</a:t>
            </a:r>
          </a:p>
        </p:txBody>
      </p:sp>
      <p:sp>
        <p:nvSpPr>
          <p:cNvPr id="4" name="Slide Number Placeholder 3"/>
          <p:cNvSpPr>
            <a:spLocks noGrp="1"/>
          </p:cNvSpPr>
          <p:nvPr>
            <p:ph type="sldNum" sz="quarter" idx="5"/>
          </p:nvPr>
        </p:nvSpPr>
        <p:spPr/>
        <p:txBody>
          <a:bodyPr/>
          <a:lstStyle/>
          <a:p>
            <a:fld id="{DC1ED6D9-F68F-304A-B3F2-2111317BDB79}" type="slidenum">
              <a:rPr lang="en-SE" smtClean="0"/>
              <a:t>14</a:t>
            </a:fld>
            <a:endParaRPr lang="en-SE"/>
          </a:p>
        </p:txBody>
      </p:sp>
    </p:spTree>
    <p:extLst>
      <p:ext uri="{BB962C8B-B14F-4D97-AF65-F5344CB8AC3E}">
        <p14:creationId xmlns:p14="http://schemas.microsoft.com/office/powerpoint/2010/main" val="33613740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To sum up, the main objective of </a:t>
            </a:r>
            <a:r>
              <a:rPr lang="en-GB" dirty="0" err="1"/>
              <a:t>DepClean</a:t>
            </a:r>
            <a:r>
              <a:rPr lang="en-GB" dirty="0"/>
              <a:t> is, for a given Maven project P, to debloat its dependency tree and produce a version of it without bloated dependencies.</a:t>
            </a: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15</a:t>
            </a:fld>
            <a:endParaRPr lang="en-SE"/>
          </a:p>
        </p:txBody>
      </p:sp>
    </p:spTree>
    <p:extLst>
      <p:ext uri="{BB962C8B-B14F-4D97-AF65-F5344CB8AC3E}">
        <p14:creationId xmlns:p14="http://schemas.microsoft.com/office/powerpoint/2010/main" val="3151827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 </a:t>
            </a:r>
            <a:r>
              <a:rPr lang="en-GB" dirty="0" err="1"/>
              <a:t>DepClean</a:t>
            </a:r>
            <a:r>
              <a:rPr lang="en-GB" dirty="0"/>
              <a:t> performs the analysis based on static analysis of the bytecode calls.</a:t>
            </a:r>
          </a:p>
          <a:p>
            <a:r>
              <a:rPr lang="en-GB" dirty="0"/>
              <a:t>It doesn’t need the source code of a project to run the analysis. It can </a:t>
            </a:r>
            <a:r>
              <a:rPr lang="en-GB" dirty="0" err="1"/>
              <a:t>analyze</a:t>
            </a:r>
            <a:r>
              <a:rPr lang="en-GB" dirty="0"/>
              <a:t> the bytecode of compiled artifacts directly.</a:t>
            </a:r>
          </a:p>
          <a:p>
            <a:endParaRPr lang="en-GB" dirty="0"/>
          </a:p>
          <a:p>
            <a:r>
              <a:rPr lang="en-GB" dirty="0"/>
              <a:t>- </a:t>
            </a:r>
            <a:r>
              <a:rPr lang="en-GB" dirty="0" err="1"/>
              <a:t>Depclean</a:t>
            </a:r>
            <a:r>
              <a:rPr lang="en-GB" dirty="0"/>
              <a:t> is implemented as a Maven plugin. This means that it can be easily added to any continuous integration pipeline. It also provides several configurations. For example, to break the build if it detects any bloated direct dependency. This way, developers can protect their projects from the arrival of new bloated dependencies.</a:t>
            </a: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16</a:t>
            </a:fld>
            <a:endParaRPr lang="en-SE"/>
          </a:p>
        </p:txBody>
      </p:sp>
    </p:spTree>
    <p:extLst>
      <p:ext uri="{BB962C8B-B14F-4D97-AF65-F5344CB8AC3E}">
        <p14:creationId xmlns:p14="http://schemas.microsoft.com/office/powerpoint/2010/main" val="18701434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Having </a:t>
            </a:r>
            <a:r>
              <a:rPr lang="en-GB" dirty="0" err="1"/>
              <a:t>DepClean</a:t>
            </a:r>
            <a:r>
              <a:rPr lang="en-GB" dirty="0"/>
              <a:t> in our toolset, one question arises immediately.</a:t>
            </a:r>
          </a:p>
          <a:p>
            <a:r>
              <a:rPr lang="en-SE" dirty="0"/>
              <a:t>How much dependency bloat exists out there, in the wild? </a:t>
            </a:r>
            <a:r>
              <a:rPr lang="en-GB" dirty="0"/>
              <a:t>I</a:t>
            </a:r>
            <a:r>
              <a:rPr lang="en-SE" dirty="0"/>
              <a:t>n the whole Maven ecosystem.</a:t>
            </a:r>
          </a:p>
        </p:txBody>
      </p:sp>
      <p:sp>
        <p:nvSpPr>
          <p:cNvPr id="4" name="Slide Number Placeholder 3"/>
          <p:cNvSpPr>
            <a:spLocks noGrp="1"/>
          </p:cNvSpPr>
          <p:nvPr>
            <p:ph type="sldNum" sz="quarter" idx="5"/>
          </p:nvPr>
        </p:nvSpPr>
        <p:spPr/>
        <p:txBody>
          <a:bodyPr/>
          <a:lstStyle/>
          <a:p>
            <a:fld id="{DC1ED6D9-F68F-304A-B3F2-2111317BDB79}" type="slidenum">
              <a:rPr lang="en-SE" smtClean="0"/>
              <a:t>17</a:t>
            </a:fld>
            <a:endParaRPr lang="en-SE"/>
          </a:p>
        </p:txBody>
      </p:sp>
    </p:spTree>
    <p:extLst>
      <p:ext uri="{BB962C8B-B14F-4D97-AF65-F5344CB8AC3E}">
        <p14:creationId xmlns:p14="http://schemas.microsoft.com/office/powerpoint/2010/main" val="19428452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Let’s see a real example.</a:t>
            </a:r>
          </a:p>
          <a:p>
            <a:r>
              <a:rPr lang="en-SE" dirty="0"/>
              <a:t>This is the dependency tree of Spoon, a library for metaprogramming and source code analysis.</a:t>
            </a:r>
          </a:p>
          <a:p>
            <a:r>
              <a:rPr lang="en-SE" dirty="0"/>
              <a:t>It contains a total of 75 dependencies.</a:t>
            </a:r>
          </a:p>
          <a:p>
            <a:r>
              <a:rPr lang="en-SE" dirty="0"/>
              <a:t>As we can observe, there are both direct and transitive dependencies.</a:t>
            </a:r>
          </a:p>
        </p:txBody>
      </p:sp>
      <p:sp>
        <p:nvSpPr>
          <p:cNvPr id="4" name="Slide Number Placeholder 3"/>
          <p:cNvSpPr>
            <a:spLocks noGrp="1"/>
          </p:cNvSpPr>
          <p:nvPr>
            <p:ph type="sldNum" sz="quarter" idx="5"/>
          </p:nvPr>
        </p:nvSpPr>
        <p:spPr/>
        <p:txBody>
          <a:bodyPr/>
          <a:lstStyle/>
          <a:p>
            <a:fld id="{DC1ED6D9-F68F-304A-B3F2-2111317BDB79}" type="slidenum">
              <a:rPr lang="en-SE" smtClean="0"/>
              <a:t>18</a:t>
            </a:fld>
            <a:endParaRPr lang="en-SE"/>
          </a:p>
        </p:txBody>
      </p:sp>
    </p:spTree>
    <p:extLst>
      <p:ext uri="{BB962C8B-B14F-4D97-AF65-F5344CB8AC3E}">
        <p14:creationId xmlns:p14="http://schemas.microsoft.com/office/powerpoint/2010/main" val="3037868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So, let me start by giving a little bit of context about dependency managers in Java</a:t>
            </a:r>
          </a:p>
          <a:p>
            <a:endParaRPr lang="en-SE" dirty="0"/>
          </a:p>
          <a:p>
            <a:r>
              <a:rPr lang="en-SE" dirty="0"/>
              <a:t>1- Apache Ant was a successful build tool for Java,but it had some drawbacks such as the lack of formal conventions regarding the project structure, it is also procedural in the sense that you need to provide information about what to do and when to do through code, in a giving order, and most of the Ant scripts are not reusable.</a:t>
            </a:r>
          </a:p>
          <a:p>
            <a:r>
              <a:rPr lang="en-SE" dirty="0"/>
              <a:t>2- Then, Maven appeared  as a build tool </a:t>
            </a:r>
            <a:r>
              <a:rPr lang="en-GB" dirty="0" err="1"/>
              <a:t>wi</a:t>
            </a:r>
            <a:r>
              <a:rPr lang="en-SE" dirty="0"/>
              <a:t>th a much declarative build file called the pom.xml file, Maven has a clear convention of where to place the source code, the compiled code, etc.</a:t>
            </a:r>
          </a:p>
          <a:p>
            <a:r>
              <a:rPr lang="en-SE" dirty="0"/>
              <a:t>3- Gradle is another popular dependency management tool for Java. </a:t>
            </a:r>
            <a:r>
              <a:rPr lang="en-GB" dirty="0"/>
              <a:t>It uses </a:t>
            </a:r>
            <a:r>
              <a:rPr lang="en-GB" dirty="0">
                <a:hlinkClick r:id="rId3"/>
              </a:rPr>
              <a:t>domain-specific language</a:t>
            </a:r>
            <a:r>
              <a:rPr lang="en-GB" dirty="0"/>
              <a:t> based on the programming language </a:t>
            </a:r>
            <a:r>
              <a:rPr lang="en-GB" dirty="0">
                <a:hlinkClick r:id="rId4"/>
              </a:rPr>
              <a:t>Groovy</a:t>
            </a:r>
            <a:r>
              <a:rPr lang="en-GB" dirty="0"/>
              <a:t>, differentiating it from Ant and Maven, which use XML for its project configuration</a:t>
            </a:r>
            <a:endParaRPr lang="en-SE" dirty="0"/>
          </a:p>
          <a:p>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1</a:t>
            </a:fld>
            <a:endParaRPr lang="en-SE"/>
          </a:p>
        </p:txBody>
      </p:sp>
    </p:spTree>
    <p:extLst>
      <p:ext uri="{BB962C8B-B14F-4D97-AF65-F5344CB8AC3E}">
        <p14:creationId xmlns:p14="http://schemas.microsoft.com/office/powerpoint/2010/main" val="12462486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Maven, as part of its analysis, excludes a total of 31 dependencies from its dependency tree.</a:t>
            </a:r>
          </a:p>
          <a:p>
            <a:r>
              <a:rPr lang="en-GB" dirty="0"/>
              <a:t>These are redundant dependencies, which basically means that they are duplicated versions of the same provider.</a:t>
            </a: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20</a:t>
            </a:fld>
            <a:endParaRPr lang="en-SE"/>
          </a:p>
        </p:txBody>
      </p:sp>
    </p:spTree>
    <p:extLst>
      <p:ext uri="{BB962C8B-B14F-4D97-AF65-F5344CB8AC3E}">
        <p14:creationId xmlns:p14="http://schemas.microsoft.com/office/powerpoint/2010/main" val="3867035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After this, DepClean performs its novel dependency analysis.</a:t>
            </a:r>
          </a:p>
          <a:p>
            <a:r>
              <a:rPr lang="en-SE" dirty="0"/>
              <a:t>It detects 13 bloated transitive dependencies</a:t>
            </a:r>
            <a:r>
              <a:rPr lang="en-US" dirty="0"/>
              <a:t> </a:t>
            </a:r>
            <a:r>
              <a:rPr lang="en-US" dirty="0" err="1"/>
              <a:t>i</a:t>
            </a:r>
            <a:r>
              <a:rPr lang="en-SE" dirty="0"/>
              <a:t>n Spoon.</a:t>
            </a:r>
          </a:p>
        </p:txBody>
      </p:sp>
      <p:sp>
        <p:nvSpPr>
          <p:cNvPr id="4" name="Slide Number Placeholder 3"/>
          <p:cNvSpPr>
            <a:spLocks noGrp="1"/>
          </p:cNvSpPr>
          <p:nvPr>
            <p:ph type="sldNum" sz="quarter" idx="5"/>
          </p:nvPr>
        </p:nvSpPr>
        <p:spPr/>
        <p:txBody>
          <a:bodyPr/>
          <a:lstStyle/>
          <a:p>
            <a:fld id="{DC1ED6D9-F68F-304A-B3F2-2111317BDB79}" type="slidenum">
              <a:rPr lang="en-SE" smtClean="0"/>
              <a:t>21</a:t>
            </a:fld>
            <a:endParaRPr lang="en-SE"/>
          </a:p>
        </p:txBody>
      </p:sp>
    </p:spTree>
    <p:extLst>
      <p:ext uri="{BB962C8B-B14F-4D97-AF65-F5344CB8AC3E}">
        <p14:creationId xmlns:p14="http://schemas.microsoft.com/office/powerpoint/2010/main" val="3687652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171450" indent="-171450">
              <a:buFontTx/>
              <a:buChar char="-"/>
            </a:pPr>
            <a:r>
              <a:rPr lang="en-GB" dirty="0"/>
              <a:t>So basically, we can use </a:t>
            </a:r>
            <a:r>
              <a:rPr lang="en-GB" dirty="0" err="1"/>
              <a:t>DepClean</a:t>
            </a:r>
            <a:r>
              <a:rPr lang="en-GB" dirty="0"/>
              <a:t> to transform this dependency tree.</a:t>
            </a:r>
          </a:p>
          <a:p>
            <a:pPr marL="171450" indent="-171450">
              <a:buFontTx/>
              <a:buChar char="-"/>
            </a:pPr>
            <a:r>
              <a:rPr lang="en-GB" dirty="0"/>
              <a:t>We debloat it, remove all the unused dependencies, and obtain a much smaller version of it. And it is important to say that process doesn’t affect the build of Spoon. It will compile, the tests will be executed, and all the rest of the Maven phases will work as normal.</a:t>
            </a:r>
          </a:p>
          <a:p>
            <a:pPr marL="171450" indent="-171450">
              <a:buFontTx/>
              <a:buChar char="-"/>
            </a:pPr>
            <a:endParaRPr lang="en-GB" dirty="0"/>
          </a:p>
          <a:p>
            <a:pPr marL="171450" indent="-171450">
              <a:buFontTx/>
              <a:buChar char="-"/>
            </a:pPr>
            <a:r>
              <a:rPr lang="en-GB" dirty="0"/>
              <a:t>-Which is more important, the removal of these bloated dependencies has a very positive impact on the size and the number of classes of the library. The jar-with-dependencies of the Spoon is reduced, from 16.2MB to 12.7MB, which represents a significant reduction in size on disk of 27.6%, and a 24.7% of reduction in the number of classes.</a:t>
            </a:r>
          </a:p>
          <a:p>
            <a:pPr marL="171450" indent="-171450">
              <a:buFontTx/>
              <a:buChar char="-"/>
            </a:pPr>
            <a:endParaRPr lang="en-GB" dirty="0"/>
          </a:p>
          <a:p>
            <a:pPr marL="171450" indent="-171450">
              <a:buFontTx/>
              <a:buChar char="-"/>
            </a:pPr>
            <a:r>
              <a:rPr lang="en-GB" dirty="0"/>
              <a:t>This is the impact of using </a:t>
            </a:r>
            <a:r>
              <a:rPr lang="en-GB" dirty="0" err="1"/>
              <a:t>DepClean</a:t>
            </a:r>
            <a:r>
              <a:rPr lang="en-GB" dirty="0"/>
              <a:t> on Spoon, but, what about the whole Maven ecosystem?</a:t>
            </a:r>
          </a:p>
        </p:txBody>
      </p:sp>
      <p:sp>
        <p:nvSpPr>
          <p:cNvPr id="4" name="Slide Number Placeholder 3"/>
          <p:cNvSpPr>
            <a:spLocks noGrp="1"/>
          </p:cNvSpPr>
          <p:nvPr>
            <p:ph type="sldNum" sz="quarter" idx="5"/>
          </p:nvPr>
        </p:nvSpPr>
        <p:spPr/>
        <p:txBody>
          <a:bodyPr/>
          <a:lstStyle/>
          <a:p>
            <a:fld id="{DC1ED6D9-F68F-304A-B3F2-2111317BDB79}" type="slidenum">
              <a:rPr lang="en-SE" smtClean="0"/>
              <a:t>22</a:t>
            </a:fld>
            <a:endParaRPr lang="en-SE"/>
          </a:p>
        </p:txBody>
      </p:sp>
    </p:spTree>
    <p:extLst>
      <p:ext uri="{BB962C8B-B14F-4D97-AF65-F5344CB8AC3E}">
        <p14:creationId xmlns:p14="http://schemas.microsoft.com/office/powerpoint/2010/main" val="1801327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Well, one thing that we know is that it is big.</a:t>
            </a:r>
          </a:p>
          <a:p>
            <a:r>
              <a:rPr lang="en-SE" dirty="0"/>
              <a:t>Two years ago, we performed an study with the objective of constructing the most precise representation of the dependency relationships between the artifacts in Maven Central. </a:t>
            </a:r>
          </a:p>
          <a:p>
            <a:r>
              <a:rPr lang="en-SE" dirty="0"/>
              <a:t>What you see is part of the Maven Dependency Graph that we built. </a:t>
            </a:r>
          </a:p>
          <a:p>
            <a:endParaRPr lang="en-SE" dirty="0"/>
          </a:p>
          <a:p>
            <a:r>
              <a:rPr lang="en-SE" dirty="0"/>
              <a:t>- It contained 3.6 million artifacts in 2019.</a:t>
            </a:r>
          </a:p>
        </p:txBody>
      </p:sp>
      <p:sp>
        <p:nvSpPr>
          <p:cNvPr id="4" name="Slide Number Placeholder 3"/>
          <p:cNvSpPr>
            <a:spLocks noGrp="1"/>
          </p:cNvSpPr>
          <p:nvPr>
            <p:ph type="sldNum" sz="quarter" idx="5"/>
          </p:nvPr>
        </p:nvSpPr>
        <p:spPr/>
        <p:txBody>
          <a:bodyPr/>
          <a:lstStyle/>
          <a:p>
            <a:fld id="{DC1ED6D9-F68F-304A-B3F2-2111317BDB79}" type="slidenum">
              <a:rPr lang="en-SE" smtClean="0"/>
              <a:t>23</a:t>
            </a:fld>
            <a:endParaRPr lang="en-SE"/>
          </a:p>
        </p:txBody>
      </p:sp>
    </p:spTree>
    <p:extLst>
      <p:ext uri="{BB962C8B-B14F-4D97-AF65-F5344CB8AC3E}">
        <p14:creationId xmlns:p14="http://schemas.microsoft.com/office/powerpoint/2010/main" val="14118186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Based on this graph we selected a set of 9 thousand Maven artifacts as study subjects.</a:t>
            </a:r>
          </a:p>
          <a:p>
            <a:r>
              <a:rPr lang="en-SE" dirty="0"/>
              <a:t>This selection took into account several criteria, such as:</a:t>
            </a:r>
          </a:p>
          <a:p>
            <a:pPr marL="171450" indent="-171450">
              <a:buFontTx/>
              <a:buChar char="-"/>
            </a:pPr>
            <a:r>
              <a:rPr lang="en-SE" dirty="0"/>
              <a:t>Diversity: They belong to different maven projects</a:t>
            </a:r>
          </a:p>
          <a:p>
            <a:pPr marL="171450" indent="-171450">
              <a:buFontTx/>
              <a:buChar char="-"/>
            </a:pPr>
            <a:r>
              <a:rPr lang="en-SE" dirty="0"/>
              <a:t>Reused: </a:t>
            </a:r>
            <a:r>
              <a:rPr lang="en-GB" sz="936" kern="1200" dirty="0">
                <a:solidFill>
                  <a:schemeClr val="tx1"/>
                </a:solidFill>
                <a:effectLst/>
                <a:latin typeface="+mn-lt"/>
                <a:ea typeface="+mn-ea"/>
                <a:cs typeface="+mn-cs"/>
              </a:rPr>
              <a:t>The subjects are used by at least one artifact through a direct dependency declaration</a:t>
            </a:r>
          </a:p>
          <a:p>
            <a:pPr marL="171450" indent="-171450">
              <a:buFontTx/>
              <a:buChar char="-"/>
            </a:pPr>
            <a:r>
              <a:rPr lang="en-GB" sz="936" kern="1200" dirty="0" err="1">
                <a:solidFill>
                  <a:schemeClr val="tx1"/>
                </a:solidFill>
                <a:effectLst/>
                <a:latin typeface="+mn-lt"/>
                <a:ea typeface="+mn-ea"/>
                <a:cs typeface="+mn-cs"/>
              </a:rPr>
              <a:t>Comple</a:t>
            </a:r>
            <a:r>
              <a:rPr lang="en-GB" sz="936" kern="1200" dirty="0">
                <a:solidFill>
                  <a:schemeClr val="tx1"/>
                </a:solidFill>
                <a:effectLst/>
                <a:latin typeface="+mn-lt"/>
                <a:ea typeface="+mn-ea"/>
                <a:cs typeface="+mn-cs"/>
              </a:rPr>
              <a:t>: They contain class files, and have at least one direct dependency with compile scope</a:t>
            </a:r>
          </a:p>
          <a:p>
            <a:pPr marL="171450" indent="-171450">
              <a:buFontTx/>
              <a:buChar char="-"/>
            </a:pPr>
            <a:endParaRPr lang="en-GB" sz="936" kern="1200" dirty="0">
              <a:solidFill>
                <a:schemeClr val="tx1"/>
              </a:solidFill>
              <a:effectLst/>
              <a:latin typeface="+mn-lt"/>
              <a:ea typeface="+mn-ea"/>
              <a:cs typeface="+mn-cs"/>
            </a:endParaRPr>
          </a:p>
          <a:p>
            <a:pPr marL="171450" indent="-171450">
              <a:buFontTx/>
              <a:buChar char="-"/>
            </a:pPr>
            <a:r>
              <a:rPr lang="en-GB" sz="936" kern="1200" dirty="0">
                <a:solidFill>
                  <a:schemeClr val="tx1"/>
                </a:solidFill>
                <a:effectLst/>
                <a:latin typeface="+mn-lt"/>
                <a:ea typeface="+mn-ea"/>
                <a:cs typeface="+mn-cs"/>
              </a:rPr>
              <a:t>The selected </a:t>
            </a:r>
            <a:r>
              <a:rPr lang="en-SE" dirty="0"/>
              <a:t>9 thousand Maven artifacts contain a total of 723 dependency relationships,</a:t>
            </a:r>
          </a:p>
          <a:p>
            <a:pPr marL="171450" indent="-171450">
              <a:buFontTx/>
              <a:buChar char="-"/>
            </a:pPr>
            <a:r>
              <a:rPr lang="en-GB" sz="936" kern="1200" dirty="0">
                <a:solidFill>
                  <a:schemeClr val="tx1"/>
                </a:solidFill>
                <a:effectLst/>
                <a:latin typeface="+mn-lt"/>
                <a:ea typeface="+mn-ea"/>
                <a:cs typeface="+mn-cs"/>
              </a:rPr>
              <a:t>O</a:t>
            </a:r>
            <a:r>
              <a:rPr lang="en-SE" sz="936" kern="1200" dirty="0">
                <a:solidFill>
                  <a:schemeClr val="tx1"/>
                </a:solidFill>
                <a:effectLst/>
                <a:latin typeface="+mn-lt"/>
                <a:ea typeface="+mn-ea"/>
                <a:cs typeface="+mn-cs"/>
              </a:rPr>
              <a:t>f which  6% are direct</a:t>
            </a:r>
          </a:p>
          <a:p>
            <a:pPr marL="171450" indent="-171450">
              <a:buFontTx/>
              <a:buChar char="-"/>
            </a:pPr>
            <a:r>
              <a:rPr lang="en-SE" sz="936" kern="1200" dirty="0">
                <a:solidFill>
                  <a:schemeClr val="tx1"/>
                </a:solidFill>
                <a:effectLst/>
                <a:latin typeface="+mn-lt"/>
                <a:ea typeface="+mn-ea"/>
                <a:cs typeface="+mn-cs"/>
              </a:rPr>
              <a:t>25% are inherited</a:t>
            </a:r>
          </a:p>
          <a:p>
            <a:pPr marL="171450" indent="-171450">
              <a:buFontTx/>
              <a:buChar char="-"/>
            </a:pPr>
            <a:r>
              <a:rPr lang="en-GB" sz="936" kern="1200" dirty="0">
                <a:solidFill>
                  <a:schemeClr val="tx1"/>
                </a:solidFill>
                <a:effectLst/>
                <a:latin typeface="+mn-lt"/>
                <a:ea typeface="+mn-ea"/>
                <a:cs typeface="+mn-cs"/>
              </a:rPr>
              <a:t>A</a:t>
            </a:r>
            <a:r>
              <a:rPr lang="en-SE" sz="936" kern="1200" dirty="0">
                <a:solidFill>
                  <a:schemeClr val="tx1"/>
                </a:solidFill>
                <a:effectLst/>
                <a:latin typeface="+mn-lt"/>
                <a:ea typeface="+mn-ea"/>
                <a:cs typeface="+mn-cs"/>
              </a:rPr>
              <a:t>nd 69% are transitive</a:t>
            </a:r>
          </a:p>
          <a:p>
            <a:pPr marL="171450" indent="-171450">
              <a:buFontTx/>
              <a:buChar char="-"/>
            </a:pPr>
            <a:endParaRPr lang="en-GB" sz="936"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C1ED6D9-F68F-304A-B3F2-2111317BDB79}" type="slidenum">
              <a:rPr lang="en-SE" smtClean="0"/>
              <a:t>24</a:t>
            </a:fld>
            <a:endParaRPr lang="en-SE"/>
          </a:p>
        </p:txBody>
      </p:sp>
    </p:spTree>
    <p:extLst>
      <p:ext uri="{BB962C8B-B14F-4D97-AF65-F5344CB8AC3E}">
        <p14:creationId xmlns:p14="http://schemas.microsoft.com/office/powerpoint/2010/main" val="31532620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This bar chart summarizes the results obtained. </a:t>
            </a:r>
          </a:p>
          <a:p>
            <a:r>
              <a:rPr lang="en-GB" dirty="0"/>
              <a:t>Each bar represents the percentage of dependencies of each type (direct, inherited, and transitive) that are bloated, in blue, or used, in orange. </a:t>
            </a:r>
          </a:p>
          <a:p>
            <a:endParaRPr lang="en-GB" dirty="0"/>
          </a:p>
          <a:p>
            <a:r>
              <a:rPr lang="en-GB" dirty="0"/>
              <a:t>-The key results, from this figure, is that 2.7% of direct dependencies are bloated. This is surprising because those are dependencies explicitly declared in the pom of the Maven project, that are not necessary to build the project. </a:t>
            </a:r>
          </a:p>
          <a:p>
            <a:r>
              <a:rPr lang="en-GB" dirty="0"/>
              <a:t>-15.1% of the inherited dependencies are bloated. This means that there is a lot of dependency bloat that is caused by the Maven inheritance mechanism, in which basically all the dependencies of a parent module are inherited by its children.</a:t>
            </a:r>
          </a:p>
          <a:p>
            <a:r>
              <a:rPr lang="en-GB" dirty="0"/>
              <a:t>-On the other hand, 57% of the transitive dependencies are bloated. These are dependencies that are induced by direct dependencies, as a result of the Maven dependency resolution mechanism, but, they are not necessary, and therefore it is bloat</a:t>
            </a: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25</a:t>
            </a:fld>
            <a:endParaRPr lang="en-SE"/>
          </a:p>
        </p:txBody>
      </p:sp>
    </p:spTree>
    <p:extLst>
      <p:ext uri="{BB962C8B-B14F-4D97-AF65-F5344CB8AC3E}">
        <p14:creationId xmlns:p14="http://schemas.microsoft.com/office/powerpoint/2010/main" val="40349456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So, to answer our initial question, how much dependency bloat exists out there?</a:t>
            </a:r>
          </a:p>
          <a:p>
            <a:r>
              <a:rPr lang="en-SE" dirty="0"/>
              <a:t>We found that in our dataset of 9 thousand Maven artifacts</a:t>
            </a:r>
          </a:p>
          <a:p>
            <a:endParaRPr lang="en-SE" dirty="0"/>
          </a:p>
          <a:p>
            <a:pPr marL="0" marR="0" lvl="0" indent="0" algn="l" defTabSz="713232" rtl="0" eaLnBrk="1" fontAlgn="auto" latinLnBrk="0" hangingPunct="1">
              <a:lnSpc>
                <a:spcPct val="100000"/>
              </a:lnSpc>
              <a:spcBef>
                <a:spcPts val="0"/>
              </a:spcBef>
              <a:spcAft>
                <a:spcPts val="0"/>
              </a:spcAft>
              <a:buClrTx/>
              <a:buSzTx/>
              <a:buFontTx/>
              <a:buNone/>
              <a:tabLst/>
              <a:defRPr/>
            </a:pPr>
            <a:r>
              <a:rPr lang="en-SE" dirty="0"/>
              <a:t>-  </a:t>
            </a:r>
            <a:r>
              <a:rPr lang="en-GB" dirty="0"/>
              <a:t>75% of all the dependency relationships are bloated</a:t>
            </a:r>
          </a:p>
          <a:p>
            <a:pPr marL="171450" marR="0" lvl="0" indent="-171450" algn="l" defTabSz="713232" rtl="0" eaLnBrk="1" fontAlgn="auto" latinLnBrk="0" hangingPunct="1">
              <a:lnSpc>
                <a:spcPct val="100000"/>
              </a:lnSpc>
              <a:spcBef>
                <a:spcPts val="0"/>
              </a:spcBef>
              <a:spcAft>
                <a:spcPts val="0"/>
              </a:spcAft>
              <a:buClrTx/>
              <a:buSzTx/>
              <a:buFontTx/>
              <a:buChar char="-"/>
              <a:tabLst/>
              <a:defRPr/>
            </a:pPr>
            <a:r>
              <a:rPr lang="en-GB" dirty="0"/>
              <a:t>36% of artifacts have at least one bloated direct dependency declared in the pom, and</a:t>
            </a:r>
          </a:p>
          <a:p>
            <a:pPr marL="171450" marR="0" lvl="0" indent="-171450" algn="l" defTabSz="713232" rtl="0" eaLnBrk="1" fontAlgn="auto" latinLnBrk="0" hangingPunct="1">
              <a:lnSpc>
                <a:spcPct val="100000"/>
              </a:lnSpc>
              <a:spcBef>
                <a:spcPts val="0"/>
              </a:spcBef>
              <a:spcAft>
                <a:spcPts val="0"/>
              </a:spcAft>
              <a:buClrTx/>
              <a:buSzTx/>
              <a:buFontTx/>
              <a:buChar char="-"/>
              <a:tabLst/>
              <a:defRPr/>
            </a:pPr>
            <a:r>
              <a:rPr lang="en-GB" dirty="0"/>
              <a:t>86.2% artifacts have at least one bloated dependency induced transitively</a:t>
            </a:r>
          </a:p>
          <a:p>
            <a:pPr marL="171450" marR="0" lvl="0" indent="-171450" algn="l" defTabSz="713232" rtl="0" eaLnBrk="1" fontAlgn="auto" latinLnBrk="0" hangingPunct="1">
              <a:lnSpc>
                <a:spcPct val="100000"/>
              </a:lnSpc>
              <a:spcBef>
                <a:spcPts val="0"/>
              </a:spcBef>
              <a:spcAft>
                <a:spcPts val="0"/>
              </a:spcAft>
              <a:buClrTx/>
              <a:buSzTx/>
              <a:buFontTx/>
              <a:buChar char="-"/>
              <a:tabLst/>
              <a:defRPr/>
            </a:pPr>
            <a:endParaRPr lang="en-SE" dirty="0"/>
          </a:p>
          <a:p>
            <a:pPr marL="171450" marR="0" lvl="0" indent="-171450" algn="l" defTabSz="713232" rtl="0" eaLnBrk="1" fontAlgn="auto" latinLnBrk="0" hangingPunct="1">
              <a:lnSpc>
                <a:spcPct val="100000"/>
              </a:lnSpc>
              <a:spcBef>
                <a:spcPts val="0"/>
              </a:spcBef>
              <a:spcAft>
                <a:spcPts val="0"/>
              </a:spcAft>
              <a:buClrTx/>
              <a:buSzTx/>
              <a:buFontTx/>
              <a:buChar char="-"/>
              <a:tabLst/>
              <a:defRPr/>
            </a:pPr>
            <a:endParaRPr lang="en-SE" dirty="0"/>
          </a:p>
          <a:p>
            <a:pPr marL="171450" marR="0" lvl="0" indent="-171450" algn="l" defTabSz="713232" rtl="0" eaLnBrk="1" fontAlgn="auto" latinLnBrk="0" hangingPunct="1">
              <a:lnSpc>
                <a:spcPct val="100000"/>
              </a:lnSpc>
              <a:spcBef>
                <a:spcPts val="0"/>
              </a:spcBef>
              <a:spcAft>
                <a:spcPts val="0"/>
              </a:spcAft>
              <a:buClrTx/>
              <a:buSzTx/>
              <a:buFontTx/>
              <a:buChar char="-"/>
              <a:tabLst/>
              <a:defRPr/>
            </a:pPr>
            <a:r>
              <a:rPr lang="en-SE" dirty="0"/>
              <a:t>This is a lot of bloat, but… another question is</a:t>
            </a:r>
            <a:endParaRPr lang="en-GB" dirty="0"/>
          </a:p>
        </p:txBody>
      </p:sp>
      <p:sp>
        <p:nvSpPr>
          <p:cNvPr id="4" name="Slide Number Placeholder 3"/>
          <p:cNvSpPr>
            <a:spLocks noGrp="1"/>
          </p:cNvSpPr>
          <p:nvPr>
            <p:ph type="sldNum" sz="quarter" idx="5"/>
          </p:nvPr>
        </p:nvSpPr>
        <p:spPr/>
        <p:txBody>
          <a:bodyPr/>
          <a:lstStyle/>
          <a:p>
            <a:fld id="{DC1ED6D9-F68F-304A-B3F2-2111317BDB79}" type="slidenum">
              <a:rPr lang="en-SE" smtClean="0"/>
              <a:t>26</a:t>
            </a:fld>
            <a:endParaRPr lang="en-SE"/>
          </a:p>
        </p:txBody>
      </p:sp>
    </p:spTree>
    <p:extLst>
      <p:ext uri="{BB962C8B-B14F-4D97-AF65-F5344CB8AC3E}">
        <p14:creationId xmlns:p14="http://schemas.microsoft.com/office/powerpoint/2010/main" val="5368768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Do developers care about it?</a:t>
            </a:r>
          </a:p>
        </p:txBody>
      </p:sp>
      <p:sp>
        <p:nvSpPr>
          <p:cNvPr id="4" name="Slide Number Placeholder 3"/>
          <p:cNvSpPr>
            <a:spLocks noGrp="1"/>
          </p:cNvSpPr>
          <p:nvPr>
            <p:ph type="sldNum" sz="quarter" idx="5"/>
          </p:nvPr>
        </p:nvSpPr>
        <p:spPr/>
        <p:txBody>
          <a:bodyPr/>
          <a:lstStyle/>
          <a:p>
            <a:fld id="{DC1ED6D9-F68F-304A-B3F2-2111317BDB79}" type="slidenum">
              <a:rPr lang="en-SE" smtClean="0"/>
              <a:t>27</a:t>
            </a:fld>
            <a:endParaRPr lang="en-SE"/>
          </a:p>
        </p:txBody>
      </p:sp>
    </p:spTree>
    <p:extLst>
      <p:ext uri="{BB962C8B-B14F-4D97-AF65-F5344CB8AC3E}">
        <p14:creationId xmlns:p14="http://schemas.microsoft.com/office/powerpoint/2010/main" val="30928727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To answer this question, we performed a user study.</a:t>
            </a:r>
          </a:p>
          <a:p>
            <a:endParaRPr lang="en-GB" dirty="0"/>
          </a:p>
          <a:p>
            <a:r>
              <a:rPr lang="en-GB" dirty="0"/>
              <a:t>-We selected 30 projects and used </a:t>
            </a:r>
            <a:r>
              <a:rPr lang="en-GB" dirty="0" err="1"/>
              <a:t>DepClean</a:t>
            </a:r>
            <a:r>
              <a:rPr lang="en-GB" dirty="0"/>
              <a:t> to detect bloated dependencies.</a:t>
            </a:r>
          </a:p>
          <a:p>
            <a:r>
              <a:rPr lang="en-GB" dirty="0"/>
              <a:t>-For the selection of these projects, we follow several criteria, such as</a:t>
            </a:r>
          </a:p>
          <a:p>
            <a:r>
              <a:rPr lang="en-GB" dirty="0"/>
              <a:t>-They must be open source</a:t>
            </a:r>
          </a:p>
          <a:p>
            <a:r>
              <a:rPr lang="en-GB" dirty="0"/>
              <a:t>-Active on GitHub</a:t>
            </a:r>
          </a:p>
          <a:p>
            <a:r>
              <a:rPr lang="en-GB" dirty="0"/>
              <a:t>-Popular, with at least 100 starts</a:t>
            </a:r>
          </a:p>
          <a:p>
            <a:r>
              <a:rPr lang="en-GB" dirty="0"/>
              <a:t>-They build with Maven and contain dependencies</a:t>
            </a:r>
          </a:p>
          <a:p>
            <a:endParaRPr lang="en-GB" dirty="0"/>
          </a:p>
          <a:p>
            <a:r>
              <a:rPr lang="en-GB" dirty="0"/>
              <a:t>-This word cloud shows the selected projects. Most of them are well known by the Java community, such as Jenkins, </a:t>
            </a:r>
            <a:r>
              <a:rPr lang="en-GB" dirty="0" err="1"/>
              <a:t>Flink</a:t>
            </a:r>
            <a:r>
              <a:rPr lang="en-GB" dirty="0"/>
              <a:t>, Neo4j, </a:t>
            </a:r>
            <a:r>
              <a:rPr lang="en-GB" dirty="0" err="1"/>
              <a:t>Checkstyle</a:t>
            </a:r>
            <a:endParaRPr lang="en-SE" dirty="0"/>
          </a:p>
          <a:p>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28</a:t>
            </a:fld>
            <a:endParaRPr lang="en-SE"/>
          </a:p>
        </p:txBody>
      </p:sp>
    </p:spTree>
    <p:extLst>
      <p:ext uri="{BB962C8B-B14F-4D97-AF65-F5344CB8AC3E}">
        <p14:creationId xmlns:p14="http://schemas.microsoft.com/office/powerpoint/2010/main" val="5892706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So we use DepClean to analyze these projects and make 30 pull request, proposing the removal of bloated dependencies.</a:t>
            </a:r>
          </a:p>
          <a:p>
            <a:endParaRPr lang="en-SE" dirty="0"/>
          </a:p>
          <a:p>
            <a:r>
              <a:rPr lang="en-SE" dirty="0"/>
              <a:t>This pie chart shows the results obtained.</a:t>
            </a:r>
          </a:p>
          <a:p>
            <a:endParaRPr lang="en-SE" dirty="0"/>
          </a:p>
          <a:p>
            <a:pPr marL="171450" indent="-171450">
              <a:buFontTx/>
              <a:buChar char="-"/>
            </a:pPr>
            <a:r>
              <a:rPr lang="en-SE" dirty="0"/>
              <a:t>As we can see, 21 pull request were accepted by developers and merged into the projects</a:t>
            </a:r>
          </a:p>
          <a:p>
            <a:pPr marL="171450" indent="-171450">
              <a:buFontTx/>
              <a:buChar char="-"/>
            </a:pPr>
            <a:r>
              <a:rPr lang="en-SE" dirty="0"/>
              <a:t>5 pull request were rejected,</a:t>
            </a:r>
          </a:p>
          <a:p>
            <a:pPr marL="171450" indent="-171450">
              <a:buFontTx/>
              <a:buChar char="-"/>
            </a:pPr>
            <a:r>
              <a:rPr lang="en-GB" dirty="0"/>
              <a:t>A</a:t>
            </a:r>
            <a:r>
              <a:rPr lang="en-SE" dirty="0"/>
              <a:t>nd for 4 of them we receive no answer</a:t>
            </a:r>
          </a:p>
          <a:p>
            <a:pPr marL="171450" indent="-171450">
              <a:buFontTx/>
              <a:buChar char="-"/>
            </a:pP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29</a:t>
            </a:fld>
            <a:endParaRPr lang="en-SE"/>
          </a:p>
        </p:txBody>
      </p:sp>
    </p:spTree>
    <p:extLst>
      <p:ext uri="{BB962C8B-B14F-4D97-AF65-F5344CB8AC3E}">
        <p14:creationId xmlns:p14="http://schemas.microsoft.com/office/powerpoint/2010/main" val="3998563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Using the Maven dependency management tool has several benefits for developers.</a:t>
            </a:r>
          </a:p>
          <a:p>
            <a:r>
              <a:rPr lang="en-GB" dirty="0"/>
              <a:t>1- The main task of Maven is to build Java projects. This process is divided into several phases, which include the compilation of the source code, the execution of the test suite, and the deployment of the compiled artifact to some external repository.</a:t>
            </a:r>
          </a:p>
          <a:p>
            <a:r>
              <a:rPr lang="en-GB" dirty="0"/>
              <a:t>2- The first step to build a Maven project is to resolve all the dependencies of the project. This process consists of downloading all the dependencies necessary to build the project and put them into the local repository.</a:t>
            </a:r>
          </a:p>
          <a:p>
            <a:r>
              <a:rPr lang="en-GB" dirty="0"/>
              <a:t>3- Once all the dependencies are downloaded, Maven can execute the test, add documentation, manage resources, and release the software Artifact to Maven Central, which is the most popular repository of Maven artifacts.</a:t>
            </a:r>
          </a:p>
          <a:p>
            <a:endParaRPr lang="en-GB" dirty="0"/>
          </a:p>
          <a:p>
            <a:r>
              <a:rPr lang="en-GB" dirty="0"/>
              <a:t>An important feature of Maven is that it guarantees the reproducibility of builds since every build is based on the same </a:t>
            </a:r>
            <a:r>
              <a:rPr lang="en-GB" dirty="0" err="1"/>
              <a:t>pom.xml</a:t>
            </a:r>
            <a:r>
              <a:rPr lang="en-GB" dirty="0"/>
              <a:t> file.</a:t>
            </a:r>
          </a:p>
          <a:p>
            <a:r>
              <a:rPr lang="en-GB" dirty="0"/>
              <a:t>4- Since Maven provides a consistent structure for our project</a:t>
            </a:r>
          </a:p>
          <a:p>
            <a:r>
              <a:rPr lang="en-GB" dirty="0"/>
              <a:t>5- This allows us to implement additional tasks in the form of customized plugins</a:t>
            </a:r>
          </a:p>
          <a:p>
            <a:r>
              <a:rPr lang="en-GB" dirty="0"/>
              <a:t>6- For example, to </a:t>
            </a:r>
            <a:r>
              <a:rPr lang="en-GB" dirty="0" err="1"/>
              <a:t>analyze</a:t>
            </a:r>
            <a:r>
              <a:rPr lang="en-GB" dirty="0"/>
              <a:t> the dependencies in our projects</a:t>
            </a:r>
          </a:p>
          <a:p>
            <a:endParaRPr lang="en-GB" dirty="0"/>
          </a:p>
          <a:p>
            <a:r>
              <a:rPr lang="en-GB" dirty="0"/>
              <a:t>So, let’s focus on the dependencies.</a:t>
            </a:r>
          </a:p>
          <a:p>
            <a:r>
              <a:rPr lang="en-GB" dirty="0"/>
              <a:t>In this talk, we are going to provide an answer to the following fundamental question:</a:t>
            </a: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2</a:t>
            </a:fld>
            <a:endParaRPr lang="en-SE"/>
          </a:p>
        </p:txBody>
      </p:sp>
    </p:spTree>
    <p:extLst>
      <p:ext uri="{BB962C8B-B14F-4D97-AF65-F5344CB8AC3E}">
        <p14:creationId xmlns:p14="http://schemas.microsoft.com/office/powerpoint/2010/main" val="15095759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In total, 140 dependencies were removed in 21 projects.</a:t>
            </a:r>
          </a:p>
          <a:p>
            <a:endParaRPr lang="en-GB" dirty="0"/>
          </a:p>
          <a:p>
            <a:r>
              <a:rPr lang="en-GB" dirty="0"/>
              <a:t>This result indicates that removing bloated dependencies is important for developers.</a:t>
            </a:r>
          </a:p>
          <a:p>
            <a:r>
              <a:rPr lang="en-GB" dirty="0"/>
              <a:t>They are ready to take action, and also that if we submit more pull request proposing the removal of bloated dependencies, they are likely to be accepted by developers.</a:t>
            </a: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30</a:t>
            </a:fld>
            <a:endParaRPr lang="en-SE"/>
          </a:p>
        </p:txBody>
      </p:sp>
    </p:spTree>
    <p:extLst>
      <p:ext uri="{BB962C8B-B14F-4D97-AF65-F5344CB8AC3E}">
        <p14:creationId xmlns:p14="http://schemas.microsoft.com/office/powerpoint/2010/main" val="6398203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Let’s a example of a project that we analyze.</a:t>
            </a:r>
          </a:p>
          <a:p>
            <a:endParaRPr lang="en-SE" dirty="0"/>
          </a:p>
          <a:p>
            <a:pPr marL="171450" indent="-171450">
              <a:buFontTx/>
              <a:buChar char="-"/>
            </a:pPr>
            <a:r>
              <a:rPr lang="en-SE" dirty="0"/>
              <a:t>DepClean found bloated dependencies in the core module of Jenkins</a:t>
            </a:r>
          </a:p>
          <a:p>
            <a:pPr marL="171450" indent="-171450">
              <a:buFontTx/>
              <a:buChar char="-"/>
            </a:pPr>
            <a:r>
              <a:rPr lang="en-SE" dirty="0"/>
              <a:t>One bloated direct, and two transitive</a:t>
            </a:r>
          </a:p>
          <a:p>
            <a:pPr marL="171450" indent="-171450">
              <a:buFontTx/>
              <a:buChar char="-"/>
            </a:pPr>
            <a:endParaRPr lang="en-SE" dirty="0"/>
          </a:p>
          <a:p>
            <a:pPr marL="171450" indent="-171450">
              <a:buFontTx/>
              <a:buChar char="-"/>
            </a:pPr>
            <a:r>
              <a:rPr lang="en-SE" dirty="0"/>
              <a:t>It also found a direct dependency bloated in the cli module of Jenkins</a:t>
            </a:r>
          </a:p>
          <a:p>
            <a:pPr marL="171450" indent="-171450">
              <a:buFontTx/>
              <a:buChar char="-"/>
            </a:pPr>
            <a:endParaRPr lang="en-SE" dirty="0"/>
          </a:p>
          <a:p>
            <a:pPr marL="171450" indent="-171450">
              <a:buFontTx/>
              <a:buChar char="-"/>
            </a:pPr>
            <a:r>
              <a:rPr lang="en-SE" dirty="0"/>
              <a:t>So, we submitted a pull request proposing the removal of these dependendencies.</a:t>
            </a:r>
          </a:p>
        </p:txBody>
      </p:sp>
      <p:sp>
        <p:nvSpPr>
          <p:cNvPr id="4" name="Slide Number Placeholder 3"/>
          <p:cNvSpPr>
            <a:spLocks noGrp="1"/>
          </p:cNvSpPr>
          <p:nvPr>
            <p:ph type="sldNum" sz="quarter" idx="5"/>
          </p:nvPr>
        </p:nvSpPr>
        <p:spPr/>
        <p:txBody>
          <a:bodyPr/>
          <a:lstStyle/>
          <a:p>
            <a:fld id="{DC1ED6D9-F68F-304A-B3F2-2111317BDB79}" type="slidenum">
              <a:rPr lang="en-SE" smtClean="0"/>
              <a:t>31</a:t>
            </a:fld>
            <a:endParaRPr lang="en-SE"/>
          </a:p>
        </p:txBody>
      </p:sp>
    </p:spTree>
    <p:extLst>
      <p:ext uri="{BB962C8B-B14F-4D97-AF65-F5344CB8AC3E}">
        <p14:creationId xmlns:p14="http://schemas.microsoft.com/office/powerpoint/2010/main" val="31717309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With respect to the bloated dependencies in jenkins-core. Developers were reluctant to remove them:</a:t>
            </a:r>
          </a:p>
          <a:p>
            <a:endParaRPr lang="en-SE" dirty="0"/>
          </a:p>
          <a:p>
            <a:pPr marL="171450" indent="-171450">
              <a:buFontTx/>
              <a:buChar char="-"/>
            </a:pPr>
            <a:r>
              <a:rPr lang="en-SE" dirty="0"/>
              <a:t>They said that past experiences removing unused dependencies have broken some clients.</a:t>
            </a:r>
          </a:p>
          <a:p>
            <a:pPr marL="171450" indent="-171450">
              <a:buFontTx/>
              <a:buChar char="-"/>
            </a:pPr>
            <a:r>
              <a:rPr lang="en-SE" dirty="0"/>
              <a:t>They agree that these dependencies are not used, but they don’t want to remove them for compatibility reasons. </a:t>
            </a:r>
          </a:p>
          <a:p>
            <a:pPr marL="171450" indent="-171450">
              <a:buFontTx/>
              <a:buChar char="-"/>
            </a:pPr>
            <a:endParaRPr lang="en-SE" dirty="0"/>
          </a:p>
          <a:p>
            <a:pPr marL="171450" indent="-171450">
              <a:buFontTx/>
              <a:buChar char="-"/>
            </a:pPr>
            <a:r>
              <a:rPr lang="en-SE" dirty="0"/>
              <a:t>What we can learn from this case is that bloated dependencies should be removed as soon as they appear. Because otherwise some clients may depend on them and it will be more difficult to take action without breaking the clients</a:t>
            </a:r>
          </a:p>
        </p:txBody>
      </p:sp>
      <p:sp>
        <p:nvSpPr>
          <p:cNvPr id="4" name="Slide Number Placeholder 3"/>
          <p:cNvSpPr>
            <a:spLocks noGrp="1"/>
          </p:cNvSpPr>
          <p:nvPr>
            <p:ph type="sldNum" sz="quarter" idx="5"/>
          </p:nvPr>
        </p:nvSpPr>
        <p:spPr/>
        <p:txBody>
          <a:bodyPr/>
          <a:lstStyle/>
          <a:p>
            <a:fld id="{DC1ED6D9-F68F-304A-B3F2-2111317BDB79}" type="slidenum">
              <a:rPr lang="en-SE" smtClean="0"/>
              <a:t>32</a:t>
            </a:fld>
            <a:endParaRPr lang="en-SE"/>
          </a:p>
        </p:txBody>
      </p:sp>
    </p:spTree>
    <p:extLst>
      <p:ext uri="{BB962C8B-B14F-4D97-AF65-F5344CB8AC3E}">
        <p14:creationId xmlns:p14="http://schemas.microsoft.com/office/powerpoint/2010/main" val="33527474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With respect to the bloated dependency in jenkins-cli</a:t>
            </a:r>
          </a:p>
          <a:p>
            <a:endParaRPr lang="en-SE" dirty="0"/>
          </a:p>
          <a:p>
            <a:r>
              <a:rPr lang="en-SE" dirty="0"/>
              <a:t>This is the exact code change that we propose in the pom,</a:t>
            </a:r>
          </a:p>
          <a:p>
            <a:r>
              <a:rPr lang="en-SE" dirty="0"/>
              <a:t>It is basically the removal of commons-codec</a:t>
            </a:r>
          </a:p>
        </p:txBody>
      </p:sp>
      <p:sp>
        <p:nvSpPr>
          <p:cNvPr id="4" name="Slide Number Placeholder 3"/>
          <p:cNvSpPr>
            <a:spLocks noGrp="1"/>
          </p:cNvSpPr>
          <p:nvPr>
            <p:ph type="sldNum" sz="quarter" idx="5"/>
          </p:nvPr>
        </p:nvSpPr>
        <p:spPr/>
        <p:txBody>
          <a:bodyPr/>
          <a:lstStyle/>
          <a:p>
            <a:fld id="{DC1ED6D9-F68F-304A-B3F2-2111317BDB79}" type="slidenum">
              <a:rPr lang="en-SE" smtClean="0"/>
              <a:t>33</a:t>
            </a:fld>
            <a:endParaRPr lang="en-SE"/>
          </a:p>
        </p:txBody>
      </p:sp>
    </p:spTree>
    <p:extLst>
      <p:ext uri="{BB962C8B-B14F-4D97-AF65-F5344CB8AC3E}">
        <p14:creationId xmlns:p14="http://schemas.microsoft.com/office/powerpoint/2010/main" val="36810368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And it was accepted and merged by the Jenkins developers after a while</a:t>
            </a:r>
          </a:p>
        </p:txBody>
      </p:sp>
      <p:sp>
        <p:nvSpPr>
          <p:cNvPr id="4" name="Slide Number Placeholder 3"/>
          <p:cNvSpPr>
            <a:spLocks noGrp="1"/>
          </p:cNvSpPr>
          <p:nvPr>
            <p:ph type="sldNum" sz="quarter" idx="5"/>
          </p:nvPr>
        </p:nvSpPr>
        <p:spPr/>
        <p:txBody>
          <a:bodyPr/>
          <a:lstStyle/>
          <a:p>
            <a:fld id="{DC1ED6D9-F68F-304A-B3F2-2111317BDB79}" type="slidenum">
              <a:rPr lang="en-SE" smtClean="0"/>
              <a:t>34</a:t>
            </a:fld>
            <a:endParaRPr lang="en-SE"/>
          </a:p>
        </p:txBody>
      </p:sp>
    </p:spTree>
    <p:extLst>
      <p:ext uri="{BB962C8B-B14F-4D97-AF65-F5344CB8AC3E}">
        <p14:creationId xmlns:p14="http://schemas.microsoft.com/office/powerpoint/2010/main" val="23194630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To summarize</a:t>
            </a:r>
          </a:p>
        </p:txBody>
      </p:sp>
      <p:sp>
        <p:nvSpPr>
          <p:cNvPr id="4" name="Slide Number Placeholder 3"/>
          <p:cNvSpPr>
            <a:spLocks noGrp="1"/>
          </p:cNvSpPr>
          <p:nvPr>
            <p:ph type="sldNum" sz="quarter" idx="5"/>
          </p:nvPr>
        </p:nvSpPr>
        <p:spPr/>
        <p:txBody>
          <a:bodyPr/>
          <a:lstStyle/>
          <a:p>
            <a:fld id="{DC1ED6D9-F68F-304A-B3F2-2111317BDB79}" type="slidenum">
              <a:rPr lang="en-SE" smtClean="0"/>
              <a:t>35</a:t>
            </a:fld>
            <a:endParaRPr lang="en-SE"/>
          </a:p>
        </p:txBody>
      </p:sp>
    </p:spTree>
    <p:extLst>
      <p:ext uri="{BB962C8B-B14F-4D97-AF65-F5344CB8AC3E}">
        <p14:creationId xmlns:p14="http://schemas.microsoft.com/office/powerpoint/2010/main" val="1417397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There is a lot of code bloat out there</a:t>
            </a:r>
          </a:p>
          <a:p>
            <a:endParaRPr lang="en-GB" dirty="0"/>
          </a:p>
          <a:p>
            <a:r>
              <a:rPr lang="en-GB" dirty="0"/>
              <a:t>- Caused by the transitive dependencies that are induced as a result of the Maven dependency management mechanism</a:t>
            </a:r>
          </a:p>
          <a:p>
            <a:r>
              <a:rPr lang="en-GB" dirty="0"/>
              <a:t>- Caused by the multi-module architecture</a:t>
            </a:r>
          </a:p>
          <a:p>
            <a:r>
              <a:rPr lang="en-GB" dirty="0"/>
              <a:t>- And also caused by software development practices</a:t>
            </a:r>
          </a:p>
          <a:p>
            <a:endParaRPr lang="en-GB" dirty="0"/>
          </a:p>
          <a:p>
            <a:r>
              <a:rPr lang="en-GB" dirty="0"/>
              <a:t>Developers care about this issue, for multiple reasons. For example,</a:t>
            </a:r>
          </a:p>
          <a:p>
            <a:r>
              <a:rPr lang="en-GB" dirty="0"/>
              <a:t>- For security, having fewer dependencies decrease the attack surface of their applications</a:t>
            </a:r>
          </a:p>
          <a:p>
            <a:r>
              <a:rPr lang="en-GB" dirty="0"/>
              <a:t>- For performance, having smaller artifacts makes it easier to deploy and share them over the network</a:t>
            </a:r>
          </a:p>
          <a:p>
            <a:endParaRPr lang="en-GB" dirty="0"/>
          </a:p>
          <a:p>
            <a:r>
              <a:rPr lang="en-GB" dirty="0"/>
              <a:t>And </a:t>
            </a:r>
            <a:r>
              <a:rPr lang="en-GB" dirty="0" err="1"/>
              <a:t>DepClean</a:t>
            </a:r>
            <a:endParaRPr lang="en-GB" dirty="0"/>
          </a:p>
          <a:p>
            <a:r>
              <a:rPr lang="en-GB" dirty="0"/>
              <a:t>- It is a useful tool to automatically detect and remove bloated dependencies.</a:t>
            </a: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36</a:t>
            </a:fld>
            <a:endParaRPr lang="en-SE"/>
          </a:p>
        </p:txBody>
      </p:sp>
    </p:spTree>
    <p:extLst>
      <p:ext uri="{BB962C8B-B14F-4D97-AF65-F5344CB8AC3E}">
        <p14:creationId xmlns:p14="http://schemas.microsoft.com/office/powerpoint/2010/main" val="376795205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Now let’s see a quick demo of DepClean in action.</a:t>
            </a:r>
          </a:p>
        </p:txBody>
      </p:sp>
      <p:sp>
        <p:nvSpPr>
          <p:cNvPr id="4" name="Slide Number Placeholder 3"/>
          <p:cNvSpPr>
            <a:spLocks noGrp="1"/>
          </p:cNvSpPr>
          <p:nvPr>
            <p:ph type="sldNum" sz="quarter" idx="5"/>
          </p:nvPr>
        </p:nvSpPr>
        <p:spPr/>
        <p:txBody>
          <a:bodyPr/>
          <a:lstStyle/>
          <a:p>
            <a:fld id="{DC1ED6D9-F68F-304A-B3F2-2111317BDB79}" type="slidenum">
              <a:rPr lang="en-SE" smtClean="0"/>
              <a:t>37</a:t>
            </a:fld>
            <a:endParaRPr lang="en-SE"/>
          </a:p>
        </p:txBody>
      </p:sp>
    </p:spTree>
    <p:extLst>
      <p:ext uri="{BB962C8B-B14F-4D97-AF65-F5344CB8AC3E}">
        <p14:creationId xmlns:p14="http://schemas.microsoft.com/office/powerpoint/2010/main" val="9133119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38</a:t>
            </a:fld>
            <a:endParaRPr lang="en-SE"/>
          </a:p>
        </p:txBody>
      </p:sp>
    </p:spTree>
    <p:extLst>
      <p:ext uri="{BB962C8B-B14F-4D97-AF65-F5344CB8AC3E}">
        <p14:creationId xmlns:p14="http://schemas.microsoft.com/office/powerpoint/2010/main" val="3687027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713232" rtl="0" eaLnBrk="1" fontAlgn="auto" latinLnBrk="0" hangingPunct="1">
              <a:lnSpc>
                <a:spcPct val="100000"/>
              </a:lnSpc>
              <a:spcBef>
                <a:spcPts val="0"/>
              </a:spcBef>
              <a:spcAft>
                <a:spcPts val="0"/>
              </a:spcAft>
              <a:buClrTx/>
              <a:buSzTx/>
              <a:buFontTx/>
              <a:buNone/>
              <a:tabLst/>
              <a:defRPr/>
            </a:pPr>
            <a:r>
              <a:rPr lang="en-SE" sz="1000" dirty="0">
                <a:solidFill>
                  <a:schemeClr val="bg2"/>
                </a:solidFill>
                <a:latin typeface="BITSTREAM VERA SANS MONO" panose="020B0609030804020204" pitchFamily="49" charset="0"/>
              </a:rPr>
              <a:t>How many dependencies do we actually use?</a:t>
            </a:r>
          </a:p>
          <a:p>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3</a:t>
            </a:fld>
            <a:endParaRPr lang="en-SE"/>
          </a:p>
        </p:txBody>
      </p:sp>
    </p:spTree>
    <p:extLst>
      <p:ext uri="{BB962C8B-B14F-4D97-AF65-F5344CB8AC3E}">
        <p14:creationId xmlns:p14="http://schemas.microsoft.com/office/powerpoint/2010/main" val="1080368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Let’s say that we have a project P.</a:t>
            </a:r>
          </a:p>
          <a:p>
            <a:r>
              <a:rPr lang="en-SE" dirty="0"/>
              <a:t>In the pom.xml we declare three dependencies, A, B, and C. These are direct dependencies of project P.</a:t>
            </a:r>
          </a:p>
          <a:p>
            <a:r>
              <a:rPr lang="en-SE" dirty="0"/>
              <a:t>B</a:t>
            </a:r>
            <a:r>
              <a:rPr lang="en-GB" dirty="0"/>
              <a:t>u</a:t>
            </a:r>
            <a:r>
              <a:rPr lang="en-SE" dirty="0"/>
              <a:t>t the dependency A also has other dependencies, D and E, and dependency C has a depenency F. D, E, and F are called transitive dependencies of project P.</a:t>
            </a:r>
          </a:p>
          <a:p>
            <a:r>
              <a:rPr lang="en-SE" dirty="0"/>
              <a:t>On the other hand, this project P declares the module Q as his parent, and Q declares a direct dependency G. So, in this context G becomes an inherited dependency of project P.</a:t>
            </a:r>
          </a:p>
          <a:p>
            <a:endParaRPr lang="en-SE" dirty="0"/>
          </a:p>
          <a:p>
            <a:r>
              <a:rPr lang="en-SE" dirty="0"/>
              <a:t>In summary, we can distinguish three types of dependencies in the dependency tree of P: direct dependencies, transitive dependencies, and inherited dependencies.</a:t>
            </a:r>
          </a:p>
        </p:txBody>
      </p:sp>
      <p:sp>
        <p:nvSpPr>
          <p:cNvPr id="4" name="Slide Number Placeholder 3"/>
          <p:cNvSpPr>
            <a:spLocks noGrp="1"/>
          </p:cNvSpPr>
          <p:nvPr>
            <p:ph type="sldNum" sz="quarter" idx="5"/>
          </p:nvPr>
        </p:nvSpPr>
        <p:spPr/>
        <p:txBody>
          <a:bodyPr/>
          <a:lstStyle/>
          <a:p>
            <a:fld id="{DC1ED6D9-F68F-304A-B3F2-2111317BDB79}" type="slidenum">
              <a:rPr lang="en-SE" smtClean="0"/>
              <a:t>4</a:t>
            </a:fld>
            <a:endParaRPr lang="en-SE"/>
          </a:p>
        </p:txBody>
      </p:sp>
    </p:spTree>
    <p:extLst>
      <p:ext uri="{BB962C8B-B14F-4D97-AF65-F5344CB8AC3E}">
        <p14:creationId xmlns:p14="http://schemas.microsoft.com/office/powerpoint/2010/main" val="836706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This the dependency tree of P as interpreted by Maven</a:t>
            </a:r>
          </a:p>
        </p:txBody>
      </p:sp>
      <p:sp>
        <p:nvSpPr>
          <p:cNvPr id="4" name="Slide Number Placeholder 3"/>
          <p:cNvSpPr>
            <a:spLocks noGrp="1"/>
          </p:cNvSpPr>
          <p:nvPr>
            <p:ph type="sldNum" sz="quarter" idx="5"/>
          </p:nvPr>
        </p:nvSpPr>
        <p:spPr/>
        <p:txBody>
          <a:bodyPr/>
          <a:lstStyle/>
          <a:p>
            <a:fld id="{DC1ED6D9-F68F-304A-B3F2-2111317BDB79}" type="slidenum">
              <a:rPr lang="en-SE" smtClean="0"/>
              <a:t>5</a:t>
            </a:fld>
            <a:endParaRPr lang="en-SE"/>
          </a:p>
        </p:txBody>
      </p:sp>
    </p:spTree>
    <p:extLst>
      <p:ext uri="{BB962C8B-B14F-4D97-AF65-F5344CB8AC3E}">
        <p14:creationId xmlns:p14="http://schemas.microsoft.com/office/powerpoint/2010/main" val="2982733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But, let’s see how these dependencies are actually used.</a:t>
            </a:r>
          </a:p>
        </p:txBody>
      </p:sp>
      <p:sp>
        <p:nvSpPr>
          <p:cNvPr id="4" name="Slide Number Placeholder 3"/>
          <p:cNvSpPr>
            <a:spLocks noGrp="1"/>
          </p:cNvSpPr>
          <p:nvPr>
            <p:ph type="sldNum" sz="quarter" idx="5"/>
          </p:nvPr>
        </p:nvSpPr>
        <p:spPr/>
        <p:txBody>
          <a:bodyPr/>
          <a:lstStyle/>
          <a:p>
            <a:fld id="{DC1ED6D9-F68F-304A-B3F2-2111317BDB79}" type="slidenum">
              <a:rPr lang="en-SE" smtClean="0"/>
              <a:t>6</a:t>
            </a:fld>
            <a:endParaRPr lang="en-SE"/>
          </a:p>
        </p:txBody>
      </p:sp>
    </p:spTree>
    <p:extLst>
      <p:ext uri="{BB962C8B-B14F-4D97-AF65-F5344CB8AC3E}">
        <p14:creationId xmlns:p14="http://schemas.microsoft.com/office/powerpoint/2010/main" val="3778325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SE" dirty="0"/>
              <a:t>If we forget about the dependency tree structure for a moment and look at the bytecode calls made by the project P, we can see that there is a set of instructions in P that call another set of instructions in the dependency A. And this set of instructions in A calls another subset of the transitive dependency D.</a:t>
            </a:r>
          </a:p>
          <a:p>
            <a:endParaRPr lang="en-SE" dirty="0"/>
          </a:p>
          <a:p>
            <a:r>
              <a:rPr lang="en-SE" dirty="0"/>
              <a:t>Interestingly, we can also see that the depency F is is used by a subset of P.</a:t>
            </a:r>
          </a:p>
          <a:p>
            <a:r>
              <a:rPr lang="en-SE" dirty="0"/>
              <a:t>So, in this context, the dependency tree of P is still the same but there are dependencies that are not needed.</a:t>
            </a:r>
          </a:p>
          <a:p>
            <a:r>
              <a:rPr lang="en-SE" dirty="0"/>
              <a:t>P doesn’t need B, it does’t need C, E, or G. </a:t>
            </a:r>
          </a:p>
          <a:p>
            <a:r>
              <a:rPr lang="en-SE" dirty="0"/>
              <a:t>We call these bloated dependencies, and we believe that they should be removed.</a:t>
            </a:r>
          </a:p>
          <a:p>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7</a:t>
            </a:fld>
            <a:endParaRPr lang="en-SE"/>
          </a:p>
        </p:txBody>
      </p:sp>
    </p:spTree>
    <p:extLst>
      <p:ext uri="{BB962C8B-B14F-4D97-AF65-F5344CB8AC3E}">
        <p14:creationId xmlns:p14="http://schemas.microsoft.com/office/powerpoint/2010/main" val="1581520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To do so, we developed </a:t>
            </a:r>
            <a:r>
              <a:rPr lang="en-GB" dirty="0" err="1"/>
              <a:t>DepClean</a:t>
            </a:r>
            <a:r>
              <a:rPr lang="en-GB" dirty="0"/>
              <a:t>.</a:t>
            </a:r>
          </a:p>
          <a:p>
            <a:r>
              <a:rPr lang="en-GB" dirty="0"/>
              <a:t>- It detects and reports bloated dependencies to developers.</a:t>
            </a:r>
          </a:p>
          <a:p>
            <a:r>
              <a:rPr lang="en-GB" dirty="0"/>
              <a:t>- </a:t>
            </a:r>
            <a:r>
              <a:rPr lang="en-GB" dirty="0" err="1"/>
              <a:t>DepClean</a:t>
            </a:r>
            <a:r>
              <a:rPr lang="en-GB" dirty="0"/>
              <a:t> works in the context of a Maven artifact, so, given an artifact, it </a:t>
            </a:r>
            <a:r>
              <a:rPr lang="en-GB" dirty="0" err="1"/>
              <a:t>analyzes</a:t>
            </a:r>
            <a:r>
              <a:rPr lang="en-GB" dirty="0"/>
              <a:t> its whole dependency tree and produces a report with information about the usage status of each dependency. These are two unique features of </a:t>
            </a:r>
            <a:r>
              <a:rPr lang="en-GB" dirty="0" err="1"/>
              <a:t>DepClean</a:t>
            </a:r>
            <a:r>
              <a:rPr lang="en-GB" dirty="0"/>
              <a:t>. There is a Maven plugin called the maven-dependency-</a:t>
            </a:r>
            <a:r>
              <a:rPr lang="en-GB" dirty="0" err="1"/>
              <a:t>analyzer</a:t>
            </a:r>
            <a:r>
              <a:rPr lang="en-GB" dirty="0"/>
              <a:t> that provides a report about the status of usage status of dependencies, but it doesn’t </a:t>
            </a:r>
            <a:r>
              <a:rPr lang="en-GB" dirty="0" err="1"/>
              <a:t>analyze</a:t>
            </a:r>
            <a:r>
              <a:rPr lang="en-GB" dirty="0"/>
              <a:t> transitive dependencies in the context of our project and doesn’t distinguish between transitive and inherited dependencies. </a:t>
            </a:r>
          </a:p>
          <a:p>
            <a:r>
              <a:rPr lang="en-GB" dirty="0"/>
              <a:t>-Another important feature of </a:t>
            </a:r>
            <a:r>
              <a:rPr lang="en-GB" dirty="0" err="1"/>
              <a:t>DepClean</a:t>
            </a:r>
            <a:r>
              <a:rPr lang="en-GB" dirty="0"/>
              <a:t> is that it produces an alternative </a:t>
            </a:r>
            <a:r>
              <a:rPr lang="en-GB" dirty="0" err="1"/>
              <a:t>pom.xml</a:t>
            </a:r>
            <a:r>
              <a:rPr lang="en-GB" dirty="0"/>
              <a:t> file with all the bloated dependencies removed. So, developers can use this pom file directly in their projects.</a:t>
            </a:r>
          </a:p>
          <a:p>
            <a:r>
              <a:rPr lang="en-GB" dirty="0"/>
              <a:t>-And </a:t>
            </a:r>
            <a:r>
              <a:rPr lang="en-GB" dirty="0" err="1"/>
              <a:t>DepClean</a:t>
            </a:r>
            <a:r>
              <a:rPr lang="en-GB" dirty="0"/>
              <a:t> is open source and publicly available on GitHub.</a:t>
            </a:r>
            <a:endParaRPr lang="en-SE" dirty="0"/>
          </a:p>
        </p:txBody>
      </p:sp>
      <p:sp>
        <p:nvSpPr>
          <p:cNvPr id="4" name="Slide Number Placeholder 3"/>
          <p:cNvSpPr>
            <a:spLocks noGrp="1"/>
          </p:cNvSpPr>
          <p:nvPr>
            <p:ph type="sldNum" sz="quarter" idx="5"/>
          </p:nvPr>
        </p:nvSpPr>
        <p:spPr/>
        <p:txBody>
          <a:bodyPr/>
          <a:lstStyle/>
          <a:p>
            <a:fld id="{DC1ED6D9-F68F-304A-B3F2-2111317BDB79}" type="slidenum">
              <a:rPr lang="en-SE" smtClean="0"/>
              <a:t>8</a:t>
            </a:fld>
            <a:endParaRPr lang="en-SE"/>
          </a:p>
        </p:txBody>
      </p:sp>
    </p:spTree>
    <p:extLst>
      <p:ext uri="{BB962C8B-B14F-4D97-AF65-F5344CB8AC3E}">
        <p14:creationId xmlns:p14="http://schemas.microsoft.com/office/powerpoint/2010/main" val="3256571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GB"/>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F333160-1F0C-C440-9E66-53E8015A88FF}" type="datetime1">
              <a:rPr lang="sv-SE" smtClean="0"/>
              <a:t>2021-08-15</a:t>
            </a:fld>
            <a:endParaRPr lang="en-SE"/>
          </a:p>
        </p:txBody>
      </p:sp>
      <p:sp>
        <p:nvSpPr>
          <p:cNvPr id="5" name="Footer Placeholder 4"/>
          <p:cNvSpPr>
            <a:spLocks noGrp="1"/>
          </p:cNvSpPr>
          <p:nvPr>
            <p:ph type="ftr" sz="quarter" idx="11"/>
          </p:nvPr>
        </p:nvSpPr>
        <p:spPr/>
        <p:txBody>
          <a:bodyPr/>
          <a:lstStyle/>
          <a:p>
            <a:r>
              <a:rPr lang="en-SE"/>
              <a:t>cesarsv@kth.se</a:t>
            </a:r>
            <a:endParaRPr lang="en-SE" sz="900" dirty="0"/>
          </a:p>
        </p:txBody>
      </p:sp>
      <p:sp>
        <p:nvSpPr>
          <p:cNvPr id="6" name="Slide Number Placeholder 5"/>
          <p:cNvSpPr>
            <a:spLocks noGrp="1"/>
          </p:cNvSpPr>
          <p:nvPr>
            <p:ph type="sldNum" sz="quarter" idx="12"/>
          </p:nvPr>
        </p:nvSpPr>
        <p:spPr/>
        <p:txBody>
          <a:bodyPr/>
          <a:lstStyle>
            <a:lvl1pPr>
              <a:defRPr>
                <a:solidFill>
                  <a:schemeClr val="bg2">
                    <a:lumMod val="75000"/>
                  </a:schemeClr>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spTree>
    <p:extLst>
      <p:ext uri="{BB962C8B-B14F-4D97-AF65-F5344CB8AC3E}">
        <p14:creationId xmlns:p14="http://schemas.microsoft.com/office/powerpoint/2010/main" val="23339473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78A90F0-B45F-1A4E-8BBE-A9655CD40306}" type="datetime1">
              <a:rPr lang="sv-SE" smtClean="0"/>
              <a:t>2021-08-15</a:t>
            </a:fld>
            <a:endParaRPr lang="en-SE"/>
          </a:p>
        </p:txBody>
      </p:sp>
      <p:sp>
        <p:nvSpPr>
          <p:cNvPr id="5" name="Footer Placeholder 4"/>
          <p:cNvSpPr>
            <a:spLocks noGrp="1"/>
          </p:cNvSpPr>
          <p:nvPr>
            <p:ph type="ftr" sz="quarter" idx="11"/>
          </p:nvPr>
        </p:nvSpPr>
        <p:spPr/>
        <p:txBody>
          <a:bodyPr/>
          <a:lstStyle/>
          <a:p>
            <a:r>
              <a:rPr lang="en-GB"/>
              <a:t>cesarsv@kth.se</a:t>
            </a:r>
            <a:endParaRPr lang="en-SE"/>
          </a:p>
        </p:txBody>
      </p:sp>
      <p:sp>
        <p:nvSpPr>
          <p:cNvPr id="6" name="Slide Number Placeholder 5"/>
          <p:cNvSpPr>
            <a:spLocks noGrp="1"/>
          </p:cNvSpPr>
          <p:nvPr>
            <p:ph type="sldNum" sz="quarter" idx="12"/>
          </p:nvPr>
        </p:nvSpPr>
        <p:spPr/>
        <p:txBody>
          <a:bodyPr/>
          <a:lstStyle>
            <a:lvl1pPr>
              <a:defRPr>
                <a:solidFill>
                  <a:schemeClr val="bg2">
                    <a:lumMod val="75000"/>
                  </a:schemeClr>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pic>
        <p:nvPicPr>
          <p:cNvPr id="7" name="Picture 6">
            <a:extLst>
              <a:ext uri="{FF2B5EF4-FFF2-40B4-BE49-F238E27FC236}">
                <a16:creationId xmlns:a16="http://schemas.microsoft.com/office/drawing/2014/main" id="{9BBD12D4-901F-B647-A6ED-B2F1A8949CA0}"/>
              </a:ext>
            </a:extLst>
          </p:cNvPr>
          <p:cNvPicPr>
            <a:picLocks noChangeAspect="1"/>
          </p:cNvPicPr>
          <p:nvPr userDrawn="1"/>
        </p:nvPicPr>
        <p:blipFill>
          <a:blip r:embed="rId2">
            <a:lum/>
            <a:alphaModFix/>
          </a:blip>
          <a:srcRect/>
          <a:stretch>
            <a:fillRect/>
          </a:stretch>
        </p:blipFill>
        <p:spPr>
          <a:xfrm>
            <a:off x="106224" y="102393"/>
            <a:ext cx="621625" cy="579342"/>
          </a:xfrm>
          <a:prstGeom prst="rect">
            <a:avLst/>
          </a:prstGeom>
          <a:noFill/>
          <a:ln cap="flat">
            <a:noFill/>
          </a:ln>
        </p:spPr>
      </p:pic>
      <p:pic>
        <p:nvPicPr>
          <p:cNvPr id="9" name="Picture 8">
            <a:extLst>
              <a:ext uri="{FF2B5EF4-FFF2-40B4-BE49-F238E27FC236}">
                <a16:creationId xmlns:a16="http://schemas.microsoft.com/office/drawing/2014/main" id="{EB0C9974-A8A3-5340-A8CC-3C2DE9500B26}"/>
              </a:ext>
            </a:extLst>
          </p:cNvPr>
          <p:cNvPicPr>
            <a:picLocks noChangeAspect="1"/>
          </p:cNvPicPr>
          <p:nvPr userDrawn="1"/>
        </p:nvPicPr>
        <p:blipFill rotWithShape="1">
          <a:blip r:embed="rId3"/>
          <a:srcRect t="2011" r="872"/>
          <a:stretch/>
        </p:blipFill>
        <p:spPr>
          <a:xfrm>
            <a:off x="7151380" y="102392"/>
            <a:ext cx="1886396" cy="1048899"/>
          </a:xfrm>
          <a:prstGeom prst="rect">
            <a:avLst/>
          </a:prstGeom>
        </p:spPr>
      </p:pic>
    </p:spTree>
    <p:extLst>
      <p:ext uri="{BB962C8B-B14F-4D97-AF65-F5344CB8AC3E}">
        <p14:creationId xmlns:p14="http://schemas.microsoft.com/office/powerpoint/2010/main" val="3790521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840D7AE-A144-1445-AE23-AC8E6F211333}" type="datetime1">
              <a:rPr lang="sv-SE" smtClean="0"/>
              <a:t>2021-08-15</a:t>
            </a:fld>
            <a:endParaRPr lang="en-SE"/>
          </a:p>
        </p:txBody>
      </p:sp>
      <p:sp>
        <p:nvSpPr>
          <p:cNvPr id="5" name="Footer Placeholder 4"/>
          <p:cNvSpPr>
            <a:spLocks noGrp="1"/>
          </p:cNvSpPr>
          <p:nvPr>
            <p:ph type="ftr" sz="quarter" idx="11"/>
          </p:nvPr>
        </p:nvSpPr>
        <p:spPr/>
        <p:txBody>
          <a:bodyPr/>
          <a:lstStyle/>
          <a:p>
            <a:r>
              <a:rPr lang="en-GB"/>
              <a:t>cesarsv@kth.se</a:t>
            </a:r>
            <a:endParaRPr lang="en-SE"/>
          </a:p>
        </p:txBody>
      </p:sp>
      <p:sp>
        <p:nvSpPr>
          <p:cNvPr id="6" name="Slide Number Placeholder 5"/>
          <p:cNvSpPr>
            <a:spLocks noGrp="1"/>
          </p:cNvSpPr>
          <p:nvPr>
            <p:ph type="sldNum" sz="quarter" idx="12"/>
          </p:nvPr>
        </p:nvSpPr>
        <p:spPr/>
        <p:txBody>
          <a:bodyPr/>
          <a:lstStyle>
            <a:lvl1pPr>
              <a:defRPr>
                <a:solidFill>
                  <a:schemeClr val="bg2">
                    <a:lumMod val="75000"/>
                  </a:schemeClr>
                </a:solidFill>
              </a:defRPr>
            </a:lvl1pPr>
          </a:lstStyle>
          <a:p>
            <a:fld id="{591D6909-C27F-084D-9F73-E3F585F51510}" type="slidenum">
              <a:rPr lang="en-SE" smtClean="0"/>
              <a:pPr/>
              <a:t>‹#›</a:t>
            </a:fld>
            <a:endParaRPr lang="en-SE"/>
          </a:p>
        </p:txBody>
      </p:sp>
    </p:spTree>
    <p:extLst>
      <p:ext uri="{BB962C8B-B14F-4D97-AF65-F5344CB8AC3E}">
        <p14:creationId xmlns:p14="http://schemas.microsoft.com/office/powerpoint/2010/main" val="30792177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012639"/>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DEC2B58-666C-5143-9D19-389B763558EC}" type="datetime1">
              <a:rPr lang="sv-SE" smtClean="0"/>
              <a:t>2021-08-15</a:t>
            </a:fld>
            <a:endParaRPr lang="en-SE"/>
          </a:p>
        </p:txBody>
      </p:sp>
      <p:sp>
        <p:nvSpPr>
          <p:cNvPr id="5" name="Footer Placeholder 4"/>
          <p:cNvSpPr>
            <a:spLocks noGrp="1"/>
          </p:cNvSpPr>
          <p:nvPr>
            <p:ph type="ftr" sz="quarter" idx="11"/>
          </p:nvPr>
        </p:nvSpPr>
        <p:spPr/>
        <p:txBody>
          <a:bodyPr/>
          <a:lstStyle/>
          <a:p>
            <a:r>
              <a:rPr lang="en-SE"/>
              <a:t>cesarsv@kth.se</a:t>
            </a:r>
            <a:endParaRPr lang="en-SE" sz="900" dirty="0"/>
          </a:p>
        </p:txBody>
      </p:sp>
      <p:sp>
        <p:nvSpPr>
          <p:cNvPr id="6" name="Slide Number Placeholder 5"/>
          <p:cNvSpPr>
            <a:spLocks noGrp="1"/>
          </p:cNvSpPr>
          <p:nvPr>
            <p:ph type="sldNum" sz="quarter" idx="12"/>
          </p:nvPr>
        </p:nvSpPr>
        <p:spPr/>
        <p:txBody>
          <a:bodyPr/>
          <a:lstStyle>
            <a:lvl1pPr>
              <a:defRPr>
                <a:solidFill>
                  <a:schemeClr val="bg2">
                    <a:lumMod val="75000"/>
                  </a:schemeClr>
                </a:solidFill>
              </a:defRPr>
            </a:lvl1pPr>
          </a:lstStyle>
          <a:p>
            <a:fld id="{6D9DDE31-6201-9A41-B805-7A89D3EFCD2F}" type="slidenum">
              <a:rPr lang="en-SE" smtClean="0"/>
              <a:pPr/>
              <a:t>‹#›</a:t>
            </a:fld>
            <a:endParaRPr lang="en-SE" dirty="0"/>
          </a:p>
        </p:txBody>
      </p:sp>
      <p:pic>
        <p:nvPicPr>
          <p:cNvPr id="7" name="Picture 6">
            <a:extLst>
              <a:ext uri="{FF2B5EF4-FFF2-40B4-BE49-F238E27FC236}">
                <a16:creationId xmlns:a16="http://schemas.microsoft.com/office/drawing/2014/main" id="{A0C58DBA-DFBB-F148-923B-0E6C876F58B5}"/>
              </a:ext>
            </a:extLst>
          </p:cNvPr>
          <p:cNvPicPr>
            <a:picLocks noChangeAspect="1"/>
          </p:cNvPicPr>
          <p:nvPr userDrawn="1"/>
        </p:nvPicPr>
        <p:blipFill>
          <a:blip r:embed="rId2">
            <a:lum/>
            <a:alphaModFix/>
          </a:blip>
          <a:srcRect/>
          <a:stretch>
            <a:fillRect/>
          </a:stretch>
        </p:blipFill>
        <p:spPr>
          <a:xfrm>
            <a:off x="106224" y="102393"/>
            <a:ext cx="621625" cy="579342"/>
          </a:xfrm>
          <a:prstGeom prst="rect">
            <a:avLst/>
          </a:prstGeom>
          <a:noFill/>
          <a:ln cap="flat">
            <a:noFill/>
          </a:ln>
        </p:spPr>
      </p:pic>
      <p:pic>
        <p:nvPicPr>
          <p:cNvPr id="8" name="Picture 7">
            <a:extLst>
              <a:ext uri="{FF2B5EF4-FFF2-40B4-BE49-F238E27FC236}">
                <a16:creationId xmlns:a16="http://schemas.microsoft.com/office/drawing/2014/main" id="{CF4D4EF8-A416-7347-A42F-17FF63C25438}"/>
              </a:ext>
            </a:extLst>
          </p:cNvPr>
          <p:cNvPicPr>
            <a:picLocks noChangeAspect="1"/>
          </p:cNvPicPr>
          <p:nvPr userDrawn="1"/>
        </p:nvPicPr>
        <p:blipFill rotWithShape="1">
          <a:blip r:embed="rId3"/>
          <a:srcRect t="2011" r="872"/>
          <a:stretch/>
        </p:blipFill>
        <p:spPr>
          <a:xfrm>
            <a:off x="7151380" y="102392"/>
            <a:ext cx="1886396" cy="1048899"/>
          </a:xfrm>
          <a:prstGeom prst="rect">
            <a:avLst/>
          </a:prstGeom>
        </p:spPr>
      </p:pic>
    </p:spTree>
    <p:extLst>
      <p:ext uri="{BB962C8B-B14F-4D97-AF65-F5344CB8AC3E}">
        <p14:creationId xmlns:p14="http://schemas.microsoft.com/office/powerpoint/2010/main" val="1112312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GB"/>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9F58139-117E-6D46-9885-BCDDDB88885C}" type="datetime1">
              <a:rPr lang="sv-SE" smtClean="0"/>
              <a:t>2021-08-15</a:t>
            </a:fld>
            <a:endParaRPr lang="en-SE"/>
          </a:p>
        </p:txBody>
      </p:sp>
      <p:sp>
        <p:nvSpPr>
          <p:cNvPr id="5" name="Footer Placeholder 4"/>
          <p:cNvSpPr>
            <a:spLocks noGrp="1"/>
          </p:cNvSpPr>
          <p:nvPr>
            <p:ph type="ftr" sz="quarter" idx="11"/>
          </p:nvPr>
        </p:nvSpPr>
        <p:spPr/>
        <p:txBody>
          <a:bodyPr/>
          <a:lstStyle/>
          <a:p>
            <a:r>
              <a:rPr lang="en-GB"/>
              <a:t>cesarsv@kth.se</a:t>
            </a:r>
            <a:endParaRPr lang="en-SE"/>
          </a:p>
        </p:txBody>
      </p:sp>
      <p:sp>
        <p:nvSpPr>
          <p:cNvPr id="6" name="Slide Number Placeholder 5"/>
          <p:cNvSpPr>
            <a:spLocks noGrp="1"/>
          </p:cNvSpPr>
          <p:nvPr>
            <p:ph type="sldNum" sz="quarter" idx="12"/>
          </p:nvPr>
        </p:nvSpPr>
        <p:spPr/>
        <p:txBody>
          <a:bodyPr/>
          <a:lstStyle>
            <a:lvl1pPr>
              <a:defRPr>
                <a:solidFill>
                  <a:schemeClr val="bg2">
                    <a:lumMod val="75000"/>
                  </a:schemeClr>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pic>
        <p:nvPicPr>
          <p:cNvPr id="7" name="Picture 6">
            <a:extLst>
              <a:ext uri="{FF2B5EF4-FFF2-40B4-BE49-F238E27FC236}">
                <a16:creationId xmlns:a16="http://schemas.microsoft.com/office/drawing/2014/main" id="{E29526A5-3A05-F747-A424-FF87FB855DB3}"/>
              </a:ext>
            </a:extLst>
          </p:cNvPr>
          <p:cNvPicPr>
            <a:picLocks noChangeAspect="1"/>
          </p:cNvPicPr>
          <p:nvPr userDrawn="1"/>
        </p:nvPicPr>
        <p:blipFill>
          <a:blip r:embed="rId2">
            <a:lum/>
            <a:alphaModFix/>
          </a:blip>
          <a:srcRect/>
          <a:stretch>
            <a:fillRect/>
          </a:stretch>
        </p:blipFill>
        <p:spPr>
          <a:xfrm>
            <a:off x="106224" y="102393"/>
            <a:ext cx="621625" cy="579342"/>
          </a:xfrm>
          <a:prstGeom prst="rect">
            <a:avLst/>
          </a:prstGeom>
          <a:noFill/>
          <a:ln cap="flat">
            <a:noFill/>
          </a:ln>
        </p:spPr>
      </p:pic>
      <p:pic>
        <p:nvPicPr>
          <p:cNvPr id="9" name="Picture 8">
            <a:extLst>
              <a:ext uri="{FF2B5EF4-FFF2-40B4-BE49-F238E27FC236}">
                <a16:creationId xmlns:a16="http://schemas.microsoft.com/office/drawing/2014/main" id="{03BAE4A8-3C67-7646-99B0-F8217412E9CE}"/>
              </a:ext>
            </a:extLst>
          </p:cNvPr>
          <p:cNvPicPr>
            <a:picLocks noChangeAspect="1"/>
          </p:cNvPicPr>
          <p:nvPr userDrawn="1"/>
        </p:nvPicPr>
        <p:blipFill rotWithShape="1">
          <a:blip r:embed="rId3"/>
          <a:srcRect t="2011" r="872"/>
          <a:stretch/>
        </p:blipFill>
        <p:spPr>
          <a:xfrm>
            <a:off x="7151380" y="102392"/>
            <a:ext cx="1886396" cy="1048899"/>
          </a:xfrm>
          <a:prstGeom prst="rect">
            <a:avLst/>
          </a:prstGeom>
        </p:spPr>
      </p:pic>
    </p:spTree>
    <p:extLst>
      <p:ext uri="{BB962C8B-B14F-4D97-AF65-F5344CB8AC3E}">
        <p14:creationId xmlns:p14="http://schemas.microsoft.com/office/powerpoint/2010/main" val="2330937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C0565911-0FE0-CA46-A4D3-D487F3B1AAF6}" type="datetime1">
              <a:rPr lang="sv-SE" smtClean="0"/>
              <a:t>2021-08-15</a:t>
            </a:fld>
            <a:endParaRPr lang="en-SE"/>
          </a:p>
        </p:txBody>
      </p:sp>
      <p:sp>
        <p:nvSpPr>
          <p:cNvPr id="6" name="Footer Placeholder 5"/>
          <p:cNvSpPr>
            <a:spLocks noGrp="1"/>
          </p:cNvSpPr>
          <p:nvPr>
            <p:ph type="ftr" sz="quarter" idx="11"/>
          </p:nvPr>
        </p:nvSpPr>
        <p:spPr/>
        <p:txBody>
          <a:bodyPr/>
          <a:lstStyle/>
          <a:p>
            <a:r>
              <a:rPr lang="en-GB"/>
              <a:t>cesarsv@kth.se</a:t>
            </a:r>
            <a:endParaRPr lang="en-SE"/>
          </a:p>
        </p:txBody>
      </p:sp>
      <p:sp>
        <p:nvSpPr>
          <p:cNvPr id="7" name="Slide Number Placeholder 6"/>
          <p:cNvSpPr>
            <a:spLocks noGrp="1"/>
          </p:cNvSpPr>
          <p:nvPr>
            <p:ph type="sldNum" sz="quarter" idx="12"/>
          </p:nvPr>
        </p:nvSpPr>
        <p:spPr/>
        <p:txBody>
          <a:bodyPr/>
          <a:lstStyle>
            <a:lvl1pPr>
              <a:defRPr>
                <a:solidFill>
                  <a:schemeClr val="bg2">
                    <a:lumMod val="75000"/>
                  </a:schemeClr>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pic>
        <p:nvPicPr>
          <p:cNvPr id="8" name="Picture 7">
            <a:extLst>
              <a:ext uri="{FF2B5EF4-FFF2-40B4-BE49-F238E27FC236}">
                <a16:creationId xmlns:a16="http://schemas.microsoft.com/office/drawing/2014/main" id="{4A4F3A0F-0E8E-394F-A258-567ABAA786B5}"/>
              </a:ext>
            </a:extLst>
          </p:cNvPr>
          <p:cNvPicPr>
            <a:picLocks noChangeAspect="1"/>
          </p:cNvPicPr>
          <p:nvPr userDrawn="1"/>
        </p:nvPicPr>
        <p:blipFill>
          <a:blip r:embed="rId2">
            <a:lum/>
            <a:alphaModFix/>
          </a:blip>
          <a:srcRect/>
          <a:stretch>
            <a:fillRect/>
          </a:stretch>
        </p:blipFill>
        <p:spPr>
          <a:xfrm>
            <a:off x="106224" y="102393"/>
            <a:ext cx="621625" cy="579342"/>
          </a:xfrm>
          <a:prstGeom prst="rect">
            <a:avLst/>
          </a:prstGeom>
          <a:noFill/>
          <a:ln cap="flat">
            <a:noFill/>
          </a:ln>
        </p:spPr>
      </p:pic>
      <p:pic>
        <p:nvPicPr>
          <p:cNvPr id="10" name="Picture 9">
            <a:extLst>
              <a:ext uri="{FF2B5EF4-FFF2-40B4-BE49-F238E27FC236}">
                <a16:creationId xmlns:a16="http://schemas.microsoft.com/office/drawing/2014/main" id="{8F7AA10C-A9D3-FD4B-864F-ECCE74E2AA56}"/>
              </a:ext>
            </a:extLst>
          </p:cNvPr>
          <p:cNvPicPr>
            <a:picLocks noChangeAspect="1"/>
          </p:cNvPicPr>
          <p:nvPr userDrawn="1"/>
        </p:nvPicPr>
        <p:blipFill rotWithShape="1">
          <a:blip r:embed="rId3"/>
          <a:srcRect t="2011" r="872"/>
          <a:stretch/>
        </p:blipFill>
        <p:spPr>
          <a:xfrm>
            <a:off x="7151380" y="102392"/>
            <a:ext cx="1886396" cy="1048899"/>
          </a:xfrm>
          <a:prstGeom prst="rect">
            <a:avLst/>
          </a:prstGeom>
        </p:spPr>
      </p:pic>
    </p:spTree>
    <p:extLst>
      <p:ext uri="{BB962C8B-B14F-4D97-AF65-F5344CB8AC3E}">
        <p14:creationId xmlns:p14="http://schemas.microsoft.com/office/powerpoint/2010/main" val="295537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GB"/>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0166302-A895-BD41-8E5D-5E3243D23094}" type="datetime1">
              <a:rPr lang="sv-SE" smtClean="0"/>
              <a:t>2021-08-15</a:t>
            </a:fld>
            <a:endParaRPr lang="en-SE"/>
          </a:p>
        </p:txBody>
      </p:sp>
      <p:sp>
        <p:nvSpPr>
          <p:cNvPr id="8" name="Footer Placeholder 7"/>
          <p:cNvSpPr>
            <a:spLocks noGrp="1"/>
          </p:cNvSpPr>
          <p:nvPr>
            <p:ph type="ftr" sz="quarter" idx="11"/>
          </p:nvPr>
        </p:nvSpPr>
        <p:spPr/>
        <p:txBody>
          <a:bodyPr/>
          <a:lstStyle/>
          <a:p>
            <a:r>
              <a:rPr lang="en-GB"/>
              <a:t>cesarsv@kth.se</a:t>
            </a:r>
            <a:endParaRPr lang="en-SE"/>
          </a:p>
        </p:txBody>
      </p:sp>
      <p:sp>
        <p:nvSpPr>
          <p:cNvPr id="9" name="Slide Number Placeholder 8"/>
          <p:cNvSpPr>
            <a:spLocks noGrp="1"/>
          </p:cNvSpPr>
          <p:nvPr>
            <p:ph type="sldNum" sz="quarter" idx="12"/>
          </p:nvPr>
        </p:nvSpPr>
        <p:spPr/>
        <p:txBody>
          <a:bodyPr/>
          <a:lstStyle>
            <a:lvl1pPr>
              <a:defRPr>
                <a:solidFill>
                  <a:schemeClr val="bg2">
                    <a:lumMod val="75000"/>
                  </a:schemeClr>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pic>
        <p:nvPicPr>
          <p:cNvPr id="10" name="Picture 9">
            <a:extLst>
              <a:ext uri="{FF2B5EF4-FFF2-40B4-BE49-F238E27FC236}">
                <a16:creationId xmlns:a16="http://schemas.microsoft.com/office/drawing/2014/main" id="{D53C9285-0050-3844-A2C6-7C3B13C38176}"/>
              </a:ext>
            </a:extLst>
          </p:cNvPr>
          <p:cNvPicPr>
            <a:picLocks noChangeAspect="1"/>
          </p:cNvPicPr>
          <p:nvPr userDrawn="1"/>
        </p:nvPicPr>
        <p:blipFill>
          <a:blip r:embed="rId2">
            <a:lum/>
            <a:alphaModFix/>
          </a:blip>
          <a:srcRect/>
          <a:stretch>
            <a:fillRect/>
          </a:stretch>
        </p:blipFill>
        <p:spPr>
          <a:xfrm>
            <a:off x="106224" y="102393"/>
            <a:ext cx="621625" cy="579342"/>
          </a:xfrm>
          <a:prstGeom prst="rect">
            <a:avLst/>
          </a:prstGeom>
          <a:noFill/>
          <a:ln cap="flat">
            <a:noFill/>
          </a:ln>
        </p:spPr>
      </p:pic>
      <p:pic>
        <p:nvPicPr>
          <p:cNvPr id="12" name="Picture 11">
            <a:extLst>
              <a:ext uri="{FF2B5EF4-FFF2-40B4-BE49-F238E27FC236}">
                <a16:creationId xmlns:a16="http://schemas.microsoft.com/office/drawing/2014/main" id="{CBC19F59-AF1E-CD4D-9069-A193CAD6D4D3}"/>
              </a:ext>
            </a:extLst>
          </p:cNvPr>
          <p:cNvPicPr>
            <a:picLocks noChangeAspect="1"/>
          </p:cNvPicPr>
          <p:nvPr userDrawn="1"/>
        </p:nvPicPr>
        <p:blipFill rotWithShape="1">
          <a:blip r:embed="rId3"/>
          <a:srcRect t="2011" r="872"/>
          <a:stretch/>
        </p:blipFill>
        <p:spPr>
          <a:xfrm>
            <a:off x="7151380" y="102392"/>
            <a:ext cx="1886396" cy="1048899"/>
          </a:xfrm>
          <a:prstGeom prst="rect">
            <a:avLst/>
          </a:prstGeom>
        </p:spPr>
      </p:pic>
    </p:spTree>
    <p:extLst>
      <p:ext uri="{BB962C8B-B14F-4D97-AF65-F5344CB8AC3E}">
        <p14:creationId xmlns:p14="http://schemas.microsoft.com/office/powerpoint/2010/main" val="3644922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9DD085E-AF7C-6249-8782-35FE563A8E49}" type="datetime1">
              <a:rPr lang="sv-SE" smtClean="0"/>
              <a:t>2021-08-15</a:t>
            </a:fld>
            <a:endParaRPr lang="en-SE"/>
          </a:p>
        </p:txBody>
      </p:sp>
      <p:sp>
        <p:nvSpPr>
          <p:cNvPr id="4" name="Footer Placeholder 3"/>
          <p:cNvSpPr>
            <a:spLocks noGrp="1"/>
          </p:cNvSpPr>
          <p:nvPr>
            <p:ph type="ftr" sz="quarter" idx="11"/>
          </p:nvPr>
        </p:nvSpPr>
        <p:spPr/>
        <p:txBody>
          <a:bodyPr/>
          <a:lstStyle/>
          <a:p>
            <a:r>
              <a:rPr lang="en-GB"/>
              <a:t>cesarsv@kth.se</a:t>
            </a:r>
            <a:endParaRPr lang="en-SE"/>
          </a:p>
        </p:txBody>
      </p:sp>
      <p:sp>
        <p:nvSpPr>
          <p:cNvPr id="5" name="Slide Number Placeholder 4"/>
          <p:cNvSpPr>
            <a:spLocks noGrp="1"/>
          </p:cNvSpPr>
          <p:nvPr>
            <p:ph type="sldNum" sz="quarter" idx="12"/>
          </p:nvPr>
        </p:nvSpPr>
        <p:spPr/>
        <p:txBody>
          <a:bodyPr/>
          <a:lstStyle>
            <a:lvl1pPr>
              <a:defRPr>
                <a:solidFill>
                  <a:schemeClr val="bg2">
                    <a:lumMod val="75000"/>
                  </a:schemeClr>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pic>
        <p:nvPicPr>
          <p:cNvPr id="6" name="Picture 5">
            <a:extLst>
              <a:ext uri="{FF2B5EF4-FFF2-40B4-BE49-F238E27FC236}">
                <a16:creationId xmlns:a16="http://schemas.microsoft.com/office/drawing/2014/main" id="{EC060DAF-D1BF-E742-9AC5-792FD1AB7546}"/>
              </a:ext>
            </a:extLst>
          </p:cNvPr>
          <p:cNvPicPr>
            <a:picLocks noChangeAspect="1"/>
          </p:cNvPicPr>
          <p:nvPr userDrawn="1"/>
        </p:nvPicPr>
        <p:blipFill>
          <a:blip r:embed="rId2">
            <a:lum/>
            <a:alphaModFix/>
          </a:blip>
          <a:srcRect/>
          <a:stretch>
            <a:fillRect/>
          </a:stretch>
        </p:blipFill>
        <p:spPr>
          <a:xfrm>
            <a:off x="106224" y="102393"/>
            <a:ext cx="621625" cy="579342"/>
          </a:xfrm>
          <a:prstGeom prst="rect">
            <a:avLst/>
          </a:prstGeom>
          <a:noFill/>
          <a:ln cap="flat">
            <a:noFill/>
          </a:ln>
        </p:spPr>
      </p:pic>
      <p:pic>
        <p:nvPicPr>
          <p:cNvPr id="8" name="Picture 7">
            <a:extLst>
              <a:ext uri="{FF2B5EF4-FFF2-40B4-BE49-F238E27FC236}">
                <a16:creationId xmlns:a16="http://schemas.microsoft.com/office/drawing/2014/main" id="{E793760B-08A5-B544-877A-C819DA67F238}"/>
              </a:ext>
            </a:extLst>
          </p:cNvPr>
          <p:cNvPicPr>
            <a:picLocks noChangeAspect="1"/>
          </p:cNvPicPr>
          <p:nvPr userDrawn="1"/>
        </p:nvPicPr>
        <p:blipFill rotWithShape="1">
          <a:blip r:embed="rId3"/>
          <a:srcRect t="2011" r="872"/>
          <a:stretch/>
        </p:blipFill>
        <p:spPr>
          <a:xfrm>
            <a:off x="7151380" y="102392"/>
            <a:ext cx="1886396" cy="1048899"/>
          </a:xfrm>
          <a:prstGeom prst="rect">
            <a:avLst/>
          </a:prstGeom>
        </p:spPr>
      </p:pic>
    </p:spTree>
    <p:extLst>
      <p:ext uri="{BB962C8B-B14F-4D97-AF65-F5344CB8AC3E}">
        <p14:creationId xmlns:p14="http://schemas.microsoft.com/office/powerpoint/2010/main" val="17682573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1EC884-C2DE-F449-9585-569074BBDDBA}" type="datetime1">
              <a:rPr lang="sv-SE" smtClean="0"/>
              <a:t>2021-08-15</a:t>
            </a:fld>
            <a:endParaRPr lang="en-SE"/>
          </a:p>
        </p:txBody>
      </p:sp>
      <p:sp>
        <p:nvSpPr>
          <p:cNvPr id="3" name="Footer Placeholder 2"/>
          <p:cNvSpPr>
            <a:spLocks noGrp="1"/>
          </p:cNvSpPr>
          <p:nvPr>
            <p:ph type="ftr" sz="quarter" idx="11"/>
          </p:nvPr>
        </p:nvSpPr>
        <p:spPr/>
        <p:txBody>
          <a:bodyPr/>
          <a:lstStyle/>
          <a:p>
            <a:r>
              <a:rPr lang="en-SE"/>
              <a:t>cesarsv@kth.se</a:t>
            </a:r>
            <a:endParaRPr lang="en-SE" sz="900" dirty="0"/>
          </a:p>
        </p:txBody>
      </p:sp>
      <p:sp>
        <p:nvSpPr>
          <p:cNvPr id="4" name="Slide Number Placeholder 3"/>
          <p:cNvSpPr>
            <a:spLocks noGrp="1"/>
          </p:cNvSpPr>
          <p:nvPr>
            <p:ph type="sldNum" sz="quarter" idx="12"/>
          </p:nvPr>
        </p:nvSpPr>
        <p:spPr/>
        <p:txBody>
          <a:bodyPr/>
          <a:lstStyle>
            <a:lvl1pPr>
              <a:defRPr>
                <a:solidFill>
                  <a:schemeClr val="bg2"/>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pic>
        <p:nvPicPr>
          <p:cNvPr id="5" name="Picture 4">
            <a:extLst>
              <a:ext uri="{FF2B5EF4-FFF2-40B4-BE49-F238E27FC236}">
                <a16:creationId xmlns:a16="http://schemas.microsoft.com/office/drawing/2014/main" id="{00F5894F-61E8-B74A-85D1-44E914E8FDC3}"/>
              </a:ext>
            </a:extLst>
          </p:cNvPr>
          <p:cNvPicPr>
            <a:picLocks noChangeAspect="1"/>
          </p:cNvPicPr>
          <p:nvPr userDrawn="1"/>
        </p:nvPicPr>
        <p:blipFill>
          <a:blip r:embed="rId2">
            <a:lum/>
            <a:alphaModFix/>
          </a:blip>
          <a:srcRect/>
          <a:stretch>
            <a:fillRect/>
          </a:stretch>
        </p:blipFill>
        <p:spPr>
          <a:xfrm>
            <a:off x="106224" y="102393"/>
            <a:ext cx="621625" cy="579342"/>
          </a:xfrm>
          <a:prstGeom prst="rect">
            <a:avLst/>
          </a:prstGeom>
          <a:noFill/>
          <a:ln cap="flat">
            <a:noFill/>
          </a:ln>
        </p:spPr>
      </p:pic>
      <p:pic>
        <p:nvPicPr>
          <p:cNvPr id="7" name="Picture 6">
            <a:extLst>
              <a:ext uri="{FF2B5EF4-FFF2-40B4-BE49-F238E27FC236}">
                <a16:creationId xmlns:a16="http://schemas.microsoft.com/office/drawing/2014/main" id="{44659993-5F83-2444-A423-B489906D679D}"/>
              </a:ext>
            </a:extLst>
          </p:cNvPr>
          <p:cNvPicPr>
            <a:picLocks noChangeAspect="1"/>
          </p:cNvPicPr>
          <p:nvPr userDrawn="1"/>
        </p:nvPicPr>
        <p:blipFill rotWithShape="1">
          <a:blip r:embed="rId3"/>
          <a:srcRect t="2011" r="872"/>
          <a:stretch/>
        </p:blipFill>
        <p:spPr>
          <a:xfrm>
            <a:off x="7151380" y="102392"/>
            <a:ext cx="1886396" cy="1048899"/>
          </a:xfrm>
          <a:prstGeom prst="rect">
            <a:avLst/>
          </a:prstGeom>
        </p:spPr>
      </p:pic>
    </p:spTree>
    <p:extLst>
      <p:ext uri="{BB962C8B-B14F-4D97-AF65-F5344CB8AC3E}">
        <p14:creationId xmlns:p14="http://schemas.microsoft.com/office/powerpoint/2010/main" val="2957622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839442EA-C955-C542-88EF-064B4F0C3198}" type="datetime1">
              <a:rPr lang="sv-SE" smtClean="0"/>
              <a:t>2021-08-15</a:t>
            </a:fld>
            <a:endParaRPr lang="en-SE"/>
          </a:p>
        </p:txBody>
      </p:sp>
      <p:sp>
        <p:nvSpPr>
          <p:cNvPr id="6" name="Footer Placeholder 5"/>
          <p:cNvSpPr>
            <a:spLocks noGrp="1"/>
          </p:cNvSpPr>
          <p:nvPr>
            <p:ph type="ftr" sz="quarter" idx="11"/>
          </p:nvPr>
        </p:nvSpPr>
        <p:spPr/>
        <p:txBody>
          <a:bodyPr/>
          <a:lstStyle/>
          <a:p>
            <a:r>
              <a:rPr lang="en-GB"/>
              <a:t>cesarsv@kth.se</a:t>
            </a:r>
            <a:endParaRPr lang="en-SE"/>
          </a:p>
        </p:txBody>
      </p:sp>
      <p:sp>
        <p:nvSpPr>
          <p:cNvPr id="7" name="Slide Number Placeholder 6"/>
          <p:cNvSpPr>
            <a:spLocks noGrp="1"/>
          </p:cNvSpPr>
          <p:nvPr>
            <p:ph type="sldNum" sz="quarter" idx="12"/>
          </p:nvPr>
        </p:nvSpPr>
        <p:spPr/>
        <p:txBody>
          <a:bodyPr/>
          <a:lstStyle>
            <a:lvl1pPr>
              <a:defRPr>
                <a:solidFill>
                  <a:schemeClr val="bg2">
                    <a:lumMod val="75000"/>
                  </a:schemeClr>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pic>
        <p:nvPicPr>
          <p:cNvPr id="8" name="Picture 7">
            <a:extLst>
              <a:ext uri="{FF2B5EF4-FFF2-40B4-BE49-F238E27FC236}">
                <a16:creationId xmlns:a16="http://schemas.microsoft.com/office/drawing/2014/main" id="{300A0C3D-930E-D545-81E5-BFFA82EDD407}"/>
              </a:ext>
            </a:extLst>
          </p:cNvPr>
          <p:cNvPicPr>
            <a:picLocks noChangeAspect="1"/>
          </p:cNvPicPr>
          <p:nvPr userDrawn="1"/>
        </p:nvPicPr>
        <p:blipFill>
          <a:blip r:embed="rId2">
            <a:lum/>
            <a:alphaModFix/>
          </a:blip>
          <a:srcRect/>
          <a:stretch>
            <a:fillRect/>
          </a:stretch>
        </p:blipFill>
        <p:spPr>
          <a:xfrm>
            <a:off x="106224" y="102393"/>
            <a:ext cx="621625" cy="579342"/>
          </a:xfrm>
          <a:prstGeom prst="rect">
            <a:avLst/>
          </a:prstGeom>
          <a:noFill/>
          <a:ln cap="flat">
            <a:noFill/>
          </a:ln>
        </p:spPr>
      </p:pic>
      <p:pic>
        <p:nvPicPr>
          <p:cNvPr id="10" name="Picture 9">
            <a:extLst>
              <a:ext uri="{FF2B5EF4-FFF2-40B4-BE49-F238E27FC236}">
                <a16:creationId xmlns:a16="http://schemas.microsoft.com/office/drawing/2014/main" id="{DBFE85E0-C8C7-CC48-8411-001A620E5C3A}"/>
              </a:ext>
            </a:extLst>
          </p:cNvPr>
          <p:cNvPicPr>
            <a:picLocks noChangeAspect="1"/>
          </p:cNvPicPr>
          <p:nvPr userDrawn="1"/>
        </p:nvPicPr>
        <p:blipFill rotWithShape="1">
          <a:blip r:embed="rId3"/>
          <a:srcRect t="2011" r="872"/>
          <a:stretch/>
        </p:blipFill>
        <p:spPr>
          <a:xfrm>
            <a:off x="7151380" y="102392"/>
            <a:ext cx="1886396" cy="1048899"/>
          </a:xfrm>
          <a:prstGeom prst="rect">
            <a:avLst/>
          </a:prstGeom>
        </p:spPr>
      </p:pic>
    </p:spTree>
    <p:extLst>
      <p:ext uri="{BB962C8B-B14F-4D97-AF65-F5344CB8AC3E}">
        <p14:creationId xmlns:p14="http://schemas.microsoft.com/office/powerpoint/2010/main" val="21113143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C23C583B-DF97-2849-9DBD-93578ECF72A1}" type="datetime1">
              <a:rPr lang="sv-SE" smtClean="0"/>
              <a:t>2021-08-15</a:t>
            </a:fld>
            <a:endParaRPr lang="en-SE"/>
          </a:p>
        </p:txBody>
      </p:sp>
      <p:sp>
        <p:nvSpPr>
          <p:cNvPr id="6" name="Footer Placeholder 5"/>
          <p:cNvSpPr>
            <a:spLocks noGrp="1"/>
          </p:cNvSpPr>
          <p:nvPr>
            <p:ph type="ftr" sz="quarter" idx="11"/>
          </p:nvPr>
        </p:nvSpPr>
        <p:spPr/>
        <p:txBody>
          <a:bodyPr/>
          <a:lstStyle/>
          <a:p>
            <a:r>
              <a:rPr lang="en-GB"/>
              <a:t>cesarsv@kth.se</a:t>
            </a:r>
            <a:endParaRPr lang="en-SE"/>
          </a:p>
        </p:txBody>
      </p:sp>
      <p:sp>
        <p:nvSpPr>
          <p:cNvPr id="7" name="Slide Number Placeholder 6"/>
          <p:cNvSpPr>
            <a:spLocks noGrp="1"/>
          </p:cNvSpPr>
          <p:nvPr>
            <p:ph type="sldNum" sz="quarter" idx="12"/>
          </p:nvPr>
        </p:nvSpPr>
        <p:spPr/>
        <p:txBody>
          <a:bodyPr/>
          <a:lstStyle>
            <a:lvl1pPr>
              <a:defRPr>
                <a:solidFill>
                  <a:schemeClr val="bg2">
                    <a:lumMod val="75000"/>
                  </a:schemeClr>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pic>
        <p:nvPicPr>
          <p:cNvPr id="8" name="Picture 7">
            <a:extLst>
              <a:ext uri="{FF2B5EF4-FFF2-40B4-BE49-F238E27FC236}">
                <a16:creationId xmlns:a16="http://schemas.microsoft.com/office/drawing/2014/main" id="{EE5E11F6-BEA3-5043-B541-9BD2FAE48074}"/>
              </a:ext>
            </a:extLst>
          </p:cNvPr>
          <p:cNvPicPr>
            <a:picLocks noChangeAspect="1"/>
          </p:cNvPicPr>
          <p:nvPr userDrawn="1"/>
        </p:nvPicPr>
        <p:blipFill>
          <a:blip r:embed="rId2">
            <a:lum/>
            <a:alphaModFix/>
          </a:blip>
          <a:srcRect/>
          <a:stretch>
            <a:fillRect/>
          </a:stretch>
        </p:blipFill>
        <p:spPr>
          <a:xfrm>
            <a:off x="106224" y="102393"/>
            <a:ext cx="621625" cy="579342"/>
          </a:xfrm>
          <a:prstGeom prst="rect">
            <a:avLst/>
          </a:prstGeom>
          <a:noFill/>
          <a:ln cap="flat">
            <a:noFill/>
          </a:ln>
        </p:spPr>
      </p:pic>
      <p:pic>
        <p:nvPicPr>
          <p:cNvPr id="10" name="Picture 9">
            <a:extLst>
              <a:ext uri="{FF2B5EF4-FFF2-40B4-BE49-F238E27FC236}">
                <a16:creationId xmlns:a16="http://schemas.microsoft.com/office/drawing/2014/main" id="{E184ED19-1536-A541-8C84-DA442E2D5A0E}"/>
              </a:ext>
            </a:extLst>
          </p:cNvPr>
          <p:cNvPicPr>
            <a:picLocks noChangeAspect="1"/>
          </p:cNvPicPr>
          <p:nvPr userDrawn="1"/>
        </p:nvPicPr>
        <p:blipFill rotWithShape="1">
          <a:blip r:embed="rId3"/>
          <a:srcRect t="2011" r="872"/>
          <a:stretch/>
        </p:blipFill>
        <p:spPr>
          <a:xfrm>
            <a:off x="7151380" y="102392"/>
            <a:ext cx="1886396" cy="1048899"/>
          </a:xfrm>
          <a:prstGeom prst="rect">
            <a:avLst/>
          </a:prstGeom>
        </p:spPr>
      </p:pic>
    </p:spTree>
    <p:extLst>
      <p:ext uri="{BB962C8B-B14F-4D97-AF65-F5344CB8AC3E}">
        <p14:creationId xmlns:p14="http://schemas.microsoft.com/office/powerpoint/2010/main" val="3525845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1263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latin typeface="BITSTREAM VERA SANS MONO" panose="020B0609030804020204" pitchFamily="49" charset="0"/>
              </a:defRPr>
            </a:lvl1pPr>
          </a:lstStyle>
          <a:p>
            <a:fld id="{8D13DFCA-DC20-FF4D-82A1-A7F2B7877432}" type="datetime1">
              <a:rPr lang="sv-SE" smtClean="0"/>
              <a:pPr/>
              <a:t>2021-08-15</a:t>
            </a:fld>
            <a:endParaRPr lang="en-SE"/>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latin typeface="BITSTREAM VERA SANS MONO" panose="020B0609030804020204" pitchFamily="49" charset="0"/>
              </a:defRPr>
            </a:lvl1pPr>
          </a:lstStyle>
          <a:p>
            <a:r>
              <a:rPr lang="en-SE"/>
              <a:t>cesarsv@kth.se</a:t>
            </a:r>
            <a:endParaRPr lang="en-SE" dirty="0"/>
          </a:p>
        </p:txBody>
      </p:sp>
      <p:sp>
        <p:nvSpPr>
          <p:cNvPr id="6" name="Slide Number Placeholder 5"/>
          <p:cNvSpPr>
            <a:spLocks noGrp="1"/>
          </p:cNvSpPr>
          <p:nvPr>
            <p:ph type="sldNum" sz="quarter" idx="4"/>
          </p:nvPr>
        </p:nvSpPr>
        <p:spPr>
          <a:xfrm>
            <a:off x="6926872" y="4767263"/>
            <a:ext cx="2057400" cy="273844"/>
          </a:xfrm>
          <a:prstGeom prst="rect">
            <a:avLst/>
          </a:prstGeom>
        </p:spPr>
        <p:txBody>
          <a:bodyPr vert="horz" lIns="91440" tIns="45720" rIns="91440" bIns="45720" rtlCol="0" anchor="ctr"/>
          <a:lstStyle>
            <a:lvl1pPr algn="r">
              <a:defRPr sz="900">
                <a:solidFill>
                  <a:schemeClr val="bg2">
                    <a:lumMod val="75000"/>
                  </a:schemeClr>
                </a:solidFill>
                <a:latin typeface="BITSTREAM VERA SANS MONO" panose="020B0609030804020204" pitchFamily="49" charset="0"/>
                <a:ea typeface="Palatino" pitchFamily="2" charset="77"/>
              </a:defRPr>
            </a:lvl1pPr>
          </a:lstStyle>
          <a:p>
            <a:fld id="{591D6909-C27F-084D-9F73-E3F585F51510}" type="slidenum">
              <a:rPr lang="en-SE" smtClean="0"/>
              <a:pPr/>
              <a:t>‹#›</a:t>
            </a:fld>
            <a:endParaRPr lang="en-SE"/>
          </a:p>
        </p:txBody>
      </p:sp>
    </p:spTree>
    <p:extLst>
      <p:ext uri="{BB962C8B-B14F-4D97-AF65-F5344CB8AC3E}">
        <p14:creationId xmlns:p14="http://schemas.microsoft.com/office/powerpoint/2010/main" val="80131031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BITSTREAM VERA SANS MONO" panose="020B0609030804020204" pitchFamily="49"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BITSTREAM VERA SANS MONO" panose="020B0609030804020204" pitchFamily="49"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BITSTREAM VERA SANS MONO" panose="020B0609030804020204" pitchFamily="49"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BITSTREAM VERA SANS MONO" panose="020B0609030804020204" pitchFamily="49"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BITSTREAM VERA SANS MONO" panose="020B0609030804020204" pitchFamily="49"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BITSTREAM VERA SANS MONO" panose="020B0609030804020204" pitchFamily="49"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5586ACE-9EFA-BD47-80FB-1B242AD72007}"/>
              </a:ext>
            </a:extLst>
          </p:cNvPr>
          <p:cNvPicPr>
            <a:picLocks noChangeAspect="1"/>
          </p:cNvPicPr>
          <p:nvPr/>
        </p:nvPicPr>
        <p:blipFill>
          <a:blip r:embed="rId3">
            <a:lum/>
            <a:alphaModFix/>
          </a:blip>
          <a:srcRect/>
          <a:stretch>
            <a:fillRect/>
          </a:stretch>
        </p:blipFill>
        <p:spPr>
          <a:xfrm>
            <a:off x="411753" y="3548294"/>
            <a:ext cx="981271" cy="914524"/>
          </a:xfrm>
          <a:prstGeom prst="rect">
            <a:avLst/>
          </a:prstGeom>
          <a:noFill/>
          <a:ln cap="flat">
            <a:noFill/>
          </a:ln>
        </p:spPr>
      </p:pic>
      <p:pic>
        <p:nvPicPr>
          <p:cNvPr id="5" name="Picture 4">
            <a:extLst>
              <a:ext uri="{FF2B5EF4-FFF2-40B4-BE49-F238E27FC236}">
                <a16:creationId xmlns:a16="http://schemas.microsoft.com/office/drawing/2014/main" id="{1F62E5A9-9872-0545-A2C7-A41F02B3617F}"/>
              </a:ext>
            </a:extLst>
          </p:cNvPr>
          <p:cNvPicPr>
            <a:picLocks noChangeAspect="1"/>
          </p:cNvPicPr>
          <p:nvPr/>
        </p:nvPicPr>
        <p:blipFill>
          <a:blip r:embed="rId4">
            <a:lum/>
            <a:alphaModFix/>
          </a:blip>
          <a:srcRect/>
          <a:stretch>
            <a:fillRect/>
          </a:stretch>
        </p:blipFill>
        <p:spPr>
          <a:xfrm>
            <a:off x="1971980" y="3760811"/>
            <a:ext cx="2172998" cy="530565"/>
          </a:xfrm>
          <a:prstGeom prst="rect">
            <a:avLst/>
          </a:prstGeom>
          <a:noFill/>
          <a:ln cap="flat">
            <a:noFill/>
          </a:ln>
        </p:spPr>
      </p:pic>
      <p:pic>
        <p:nvPicPr>
          <p:cNvPr id="6" name="Picture 5">
            <a:extLst>
              <a:ext uri="{FF2B5EF4-FFF2-40B4-BE49-F238E27FC236}">
                <a16:creationId xmlns:a16="http://schemas.microsoft.com/office/drawing/2014/main" id="{D1A4339A-AC94-9F48-B4A1-2C293A1814AA}"/>
              </a:ext>
            </a:extLst>
          </p:cNvPr>
          <p:cNvPicPr>
            <a:picLocks noChangeAspect="1"/>
          </p:cNvPicPr>
          <p:nvPr/>
        </p:nvPicPr>
        <p:blipFill>
          <a:blip r:embed="rId5"/>
          <a:stretch>
            <a:fillRect/>
          </a:stretch>
        </p:blipFill>
        <p:spPr>
          <a:xfrm>
            <a:off x="4477756" y="3478350"/>
            <a:ext cx="3955385" cy="1095486"/>
          </a:xfrm>
          <a:prstGeom prst="rect">
            <a:avLst/>
          </a:prstGeom>
        </p:spPr>
      </p:pic>
      <p:sp>
        <p:nvSpPr>
          <p:cNvPr id="7" name="Rectangle 6">
            <a:extLst>
              <a:ext uri="{FF2B5EF4-FFF2-40B4-BE49-F238E27FC236}">
                <a16:creationId xmlns:a16="http://schemas.microsoft.com/office/drawing/2014/main" id="{76AC6996-6364-E746-92D2-D8276EFA1A82}"/>
              </a:ext>
            </a:extLst>
          </p:cNvPr>
          <p:cNvSpPr/>
          <p:nvPr/>
        </p:nvSpPr>
        <p:spPr>
          <a:xfrm>
            <a:off x="284206" y="259216"/>
            <a:ext cx="5304888" cy="989886"/>
          </a:xfrm>
          <a:prstGeom prst="rect">
            <a:avLst/>
          </a:prstGeom>
        </p:spPr>
        <p:txBody>
          <a:bodyPr wrap="square">
            <a:spAutoFit/>
          </a:bodyPr>
          <a:lstStyle/>
          <a:p>
            <a:pPr defTabSz="617214">
              <a:lnSpc>
                <a:spcPct val="90000"/>
              </a:lnSpc>
              <a:spcBef>
                <a:spcPct val="0"/>
              </a:spcBef>
            </a:pPr>
            <a:r>
              <a:rPr lang="en-GB" sz="2160" dirty="0">
                <a:solidFill>
                  <a:schemeClr val="bg2"/>
                </a:solidFill>
                <a:latin typeface="BITSTREAM VERA SANS MONO" panose="020B0609030804020204" pitchFamily="49" charset="0"/>
                <a:ea typeface="Palatino" pitchFamily="2" charset="77"/>
                <a:cs typeface="+mj-cs"/>
              </a:rPr>
              <a:t>DepClean: Automatically revealing bloated software dependencies in Maven projects</a:t>
            </a:r>
            <a:endParaRPr lang="en-SE" sz="2160" dirty="0">
              <a:solidFill>
                <a:schemeClr val="bg2"/>
              </a:solidFill>
              <a:latin typeface="BITSTREAM VERA SANS MONO" panose="020B0609030804020204" pitchFamily="49" charset="0"/>
              <a:ea typeface="Palatino" pitchFamily="2" charset="77"/>
              <a:cs typeface="+mj-cs"/>
            </a:endParaRPr>
          </a:p>
        </p:txBody>
      </p:sp>
      <p:sp>
        <p:nvSpPr>
          <p:cNvPr id="8" name="Title 1">
            <a:extLst>
              <a:ext uri="{FF2B5EF4-FFF2-40B4-BE49-F238E27FC236}">
                <a16:creationId xmlns:a16="http://schemas.microsoft.com/office/drawing/2014/main" id="{DFCC4F67-7077-4B47-969E-49C74F91A27F}"/>
              </a:ext>
            </a:extLst>
          </p:cNvPr>
          <p:cNvSpPr txBox="1">
            <a:spLocks/>
          </p:cNvSpPr>
          <p:nvPr/>
        </p:nvSpPr>
        <p:spPr>
          <a:xfrm>
            <a:off x="284206" y="2312953"/>
            <a:ext cx="1851185" cy="280392"/>
          </a:xfrm>
          <a:prstGeom prst="rect">
            <a:avLst/>
          </a:prstGeom>
        </p:spPr>
        <p:txBody>
          <a:bodyPr vert="horz" lIns="91440" tIns="45720" rIns="91440" bIns="45720" rtlCol="0" anchor="b">
            <a:normAutofit/>
          </a:bodyPr>
          <a:lstStyle>
            <a:lvl1pPr algn="ctr" defTabSz="685800" rtl="0" eaLnBrk="1" latinLnBrk="0" hangingPunct="1">
              <a:lnSpc>
                <a:spcPct val="90000"/>
              </a:lnSpc>
              <a:spcBef>
                <a:spcPct val="0"/>
              </a:spcBef>
              <a:buNone/>
              <a:defRPr sz="4500" kern="1200">
                <a:solidFill>
                  <a:schemeClr val="tx1"/>
                </a:solidFill>
                <a:latin typeface="BITSTREAM VERA SANS MONO" panose="020B0609030804020204" pitchFamily="49" charset="0"/>
                <a:ea typeface="+mj-ea"/>
                <a:cs typeface="+mj-cs"/>
              </a:defRPr>
            </a:lvl1pPr>
          </a:lstStyle>
          <a:p>
            <a:r>
              <a:rPr lang="en-SE" sz="1260">
                <a:solidFill>
                  <a:schemeClr val="bg2"/>
                </a:solidFill>
              </a:rPr>
              <a:t>César Soto Valero</a:t>
            </a:r>
            <a:endParaRPr lang="en-SE" sz="1080" dirty="0">
              <a:solidFill>
                <a:schemeClr val="bg2"/>
              </a:solidFill>
            </a:endParaRPr>
          </a:p>
        </p:txBody>
      </p:sp>
      <p:sp>
        <p:nvSpPr>
          <p:cNvPr id="9" name="Rectangle 8">
            <a:extLst>
              <a:ext uri="{FF2B5EF4-FFF2-40B4-BE49-F238E27FC236}">
                <a16:creationId xmlns:a16="http://schemas.microsoft.com/office/drawing/2014/main" id="{DC319D3E-8E4E-8348-BEFB-22126CA91AEC}"/>
              </a:ext>
            </a:extLst>
          </p:cNvPr>
          <p:cNvSpPr/>
          <p:nvPr/>
        </p:nvSpPr>
        <p:spPr>
          <a:xfrm>
            <a:off x="1918222" y="2322756"/>
            <a:ext cx="2002760" cy="286232"/>
          </a:xfrm>
          <a:prstGeom prst="rect">
            <a:avLst/>
          </a:prstGeom>
        </p:spPr>
        <p:txBody>
          <a:bodyPr wrap="square">
            <a:spAutoFit/>
          </a:bodyPr>
          <a:lstStyle/>
          <a:p>
            <a:r>
              <a:rPr lang="en-SE" sz="1260" dirty="0">
                <a:solidFill>
                  <a:schemeClr val="bg2"/>
                </a:solidFill>
                <a:latin typeface="BITSTREAM VERA SANS MONO" panose="020B0609030804020204" pitchFamily="49" charset="0"/>
              </a:rPr>
              <a:t>, Nicolas Harrand,</a:t>
            </a:r>
            <a:endParaRPr lang="en-SE" sz="1260" dirty="0"/>
          </a:p>
        </p:txBody>
      </p:sp>
      <p:sp>
        <p:nvSpPr>
          <p:cNvPr id="10" name="Rectangle 9">
            <a:extLst>
              <a:ext uri="{FF2B5EF4-FFF2-40B4-BE49-F238E27FC236}">
                <a16:creationId xmlns:a16="http://schemas.microsoft.com/office/drawing/2014/main" id="{9F979F1A-6105-D941-AC9F-719E5DBB1AF0}"/>
              </a:ext>
            </a:extLst>
          </p:cNvPr>
          <p:cNvSpPr/>
          <p:nvPr/>
        </p:nvSpPr>
        <p:spPr>
          <a:xfrm>
            <a:off x="284206" y="2571750"/>
            <a:ext cx="1742600" cy="286232"/>
          </a:xfrm>
          <a:prstGeom prst="rect">
            <a:avLst/>
          </a:prstGeom>
        </p:spPr>
        <p:txBody>
          <a:bodyPr wrap="square">
            <a:spAutoFit/>
          </a:bodyPr>
          <a:lstStyle/>
          <a:p>
            <a:r>
              <a:rPr lang="en-SE" sz="1260" dirty="0">
                <a:solidFill>
                  <a:schemeClr val="bg2"/>
                </a:solidFill>
                <a:latin typeface="BITSTREAM VERA SANS MONO" panose="020B0609030804020204" pitchFamily="49" charset="0"/>
              </a:rPr>
              <a:t>Martin Monperrus</a:t>
            </a:r>
            <a:endParaRPr lang="en-SE" sz="1260" dirty="0"/>
          </a:p>
        </p:txBody>
      </p:sp>
      <p:sp>
        <p:nvSpPr>
          <p:cNvPr id="11" name="Rectangle 10">
            <a:extLst>
              <a:ext uri="{FF2B5EF4-FFF2-40B4-BE49-F238E27FC236}">
                <a16:creationId xmlns:a16="http://schemas.microsoft.com/office/drawing/2014/main" id="{35220365-873F-7E4F-A22E-C108C8B7B4E5}"/>
              </a:ext>
            </a:extLst>
          </p:cNvPr>
          <p:cNvSpPr/>
          <p:nvPr/>
        </p:nvSpPr>
        <p:spPr>
          <a:xfrm>
            <a:off x="1790175" y="2585754"/>
            <a:ext cx="2042547" cy="286232"/>
          </a:xfrm>
          <a:prstGeom prst="rect">
            <a:avLst/>
          </a:prstGeom>
        </p:spPr>
        <p:txBody>
          <a:bodyPr wrap="none">
            <a:spAutoFit/>
          </a:bodyPr>
          <a:lstStyle/>
          <a:p>
            <a:r>
              <a:rPr lang="en-SE" sz="1260" dirty="0">
                <a:solidFill>
                  <a:schemeClr val="bg2"/>
                </a:solidFill>
                <a:latin typeface="BITSTREAM VERA SANS MONO" panose="020B0609030804020204" pitchFamily="49" charset="0"/>
              </a:rPr>
              <a:t>, and Benoit Baudry</a:t>
            </a:r>
            <a:endParaRPr lang="en-SE" sz="1260" dirty="0"/>
          </a:p>
        </p:txBody>
      </p:sp>
    </p:spTree>
    <p:extLst>
      <p:ext uri="{BB962C8B-B14F-4D97-AF65-F5344CB8AC3E}">
        <p14:creationId xmlns:p14="http://schemas.microsoft.com/office/powerpoint/2010/main" val="2526916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0-#ppt_w/2"/>
                                          </p:val>
                                        </p:tav>
                                        <p:tav tm="100000">
                                          <p:val>
                                            <p:strVal val="#ppt_x"/>
                                          </p:val>
                                        </p:tav>
                                      </p:tavLst>
                                    </p:anim>
                                    <p:anim calcmode="lin" valueType="num">
                                      <p:cBhvr additive="base">
                                        <p:cTn id="13" dur="500" fill="hold"/>
                                        <p:tgtEl>
                                          <p:spTgt spid="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0-#ppt_w/2"/>
                                          </p:val>
                                        </p:tav>
                                        <p:tav tm="100000">
                                          <p:val>
                                            <p:strVal val="#ppt_x"/>
                                          </p:val>
                                        </p:tav>
                                      </p:tavLst>
                                    </p:anim>
                                    <p:anim calcmode="lin" valueType="num">
                                      <p:cBhvr additive="base">
                                        <p:cTn id="18" dur="500" fill="hold"/>
                                        <p:tgtEl>
                                          <p:spTgt spid="10"/>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0-#ppt_w/2"/>
                                          </p:val>
                                        </p:tav>
                                        <p:tav tm="100000">
                                          <p:val>
                                            <p:strVal val="#ppt_x"/>
                                          </p:val>
                                        </p:tav>
                                      </p:tavLst>
                                    </p:anim>
                                    <p:anim calcmode="lin" valueType="num">
                                      <p:cBhvr additive="base">
                                        <p:cTn id="23"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dissolve">
                                      <p:cBhvr>
                                        <p:cTn id="28" dur="500"/>
                                        <p:tgtEl>
                                          <p:spTgt spid="4"/>
                                        </p:tgtEl>
                                      </p:cBhvr>
                                    </p:animEffect>
                                  </p:childTnLst>
                                </p:cTn>
                              </p:par>
                              <p:par>
                                <p:cTn id="29" presetID="9" presetClass="entr" presetSubtype="0" fill="hold"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dissolve">
                                      <p:cBhvr>
                                        <p:cTn id="31" dur="500"/>
                                        <p:tgtEl>
                                          <p:spTgt spid="5"/>
                                        </p:tgtEl>
                                      </p:cBhvr>
                                    </p:animEffect>
                                  </p:childTnLst>
                                </p:cTn>
                              </p:par>
                              <p:par>
                                <p:cTn id="32" presetID="9" presetClass="entr" presetSubtype="0" fill="hold" nodeType="with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dissolve">
                                      <p:cBhvr>
                                        <p:cTn id="3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latin typeface="BITSTREAM VERA SANS MONO" panose="020B0609030804020204" pitchFamily="49" charset="0"/>
              </a:rPr>
              <a:pPr/>
              <a:t>9</a:t>
            </a:fld>
            <a:endParaRPr lang="en-SE" dirty="0">
              <a:latin typeface="BITSTREAM VERA SANS MONO" panose="020B0609030804020204" pitchFamily="49" charset="0"/>
            </a:endParaRPr>
          </a:p>
        </p:txBody>
      </p:sp>
      <p:sp>
        <p:nvSpPr>
          <p:cNvPr id="6" name="Rounded Rectangle 5">
            <a:extLst>
              <a:ext uri="{FF2B5EF4-FFF2-40B4-BE49-F238E27FC236}">
                <a16:creationId xmlns:a16="http://schemas.microsoft.com/office/drawing/2014/main" id="{0E74A6CC-DCA0-874C-805C-6DF93843DFBA}"/>
              </a:ext>
            </a:extLst>
          </p:cNvPr>
          <p:cNvSpPr/>
          <p:nvPr/>
        </p:nvSpPr>
        <p:spPr>
          <a:xfrm>
            <a:off x="3230056" y="1882647"/>
            <a:ext cx="1082661" cy="579342"/>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7" name="Rounded Rectangle 6">
            <a:extLst>
              <a:ext uri="{FF2B5EF4-FFF2-40B4-BE49-F238E27FC236}">
                <a16:creationId xmlns:a16="http://schemas.microsoft.com/office/drawing/2014/main" id="{6B32C7BD-A3BF-4D47-813F-95AFDA0D7B09}"/>
              </a:ext>
            </a:extLst>
          </p:cNvPr>
          <p:cNvSpPr/>
          <p:nvPr/>
        </p:nvSpPr>
        <p:spPr>
          <a:xfrm>
            <a:off x="1708635"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8" name="Rounded Rectangle 7">
            <a:extLst>
              <a:ext uri="{FF2B5EF4-FFF2-40B4-BE49-F238E27FC236}">
                <a16:creationId xmlns:a16="http://schemas.microsoft.com/office/drawing/2014/main" id="{311EC953-31D8-B54A-B215-E2EA7B1D010B}"/>
              </a:ext>
            </a:extLst>
          </p:cNvPr>
          <p:cNvSpPr/>
          <p:nvPr/>
        </p:nvSpPr>
        <p:spPr>
          <a:xfrm>
            <a:off x="3230056"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9" name="Rounded Rectangle 8">
            <a:extLst>
              <a:ext uri="{FF2B5EF4-FFF2-40B4-BE49-F238E27FC236}">
                <a16:creationId xmlns:a16="http://schemas.microsoft.com/office/drawing/2014/main" id="{1A027F55-9DF5-FC44-9F8C-92B5CC9B8092}"/>
              </a:ext>
            </a:extLst>
          </p:cNvPr>
          <p:cNvSpPr/>
          <p:nvPr/>
        </p:nvSpPr>
        <p:spPr>
          <a:xfrm>
            <a:off x="4716318"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13" name="Curved Connector 12">
            <a:extLst>
              <a:ext uri="{FF2B5EF4-FFF2-40B4-BE49-F238E27FC236}">
                <a16:creationId xmlns:a16="http://schemas.microsoft.com/office/drawing/2014/main" id="{E648F74E-EBEE-1347-97DA-2DCC3B954E1A}"/>
              </a:ext>
            </a:extLst>
          </p:cNvPr>
          <p:cNvCxnSpPr>
            <a:cxnSpLocks/>
            <a:endCxn id="27" idx="0"/>
          </p:cNvCxnSpPr>
          <p:nvPr/>
        </p:nvCxnSpPr>
        <p:spPr>
          <a:xfrm rot="10800000" flipV="1">
            <a:off x="2191479" y="2259340"/>
            <a:ext cx="1287463" cy="927925"/>
          </a:xfrm>
          <a:prstGeom prst="curvedConnector2">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044CDC4E-288E-1D47-83AF-D6C65AF56154}"/>
              </a:ext>
            </a:extLst>
          </p:cNvPr>
          <p:cNvSpPr/>
          <p:nvPr/>
        </p:nvSpPr>
        <p:spPr>
          <a:xfrm>
            <a:off x="246934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21" name="Rounded Rectangle 20">
            <a:extLst>
              <a:ext uri="{FF2B5EF4-FFF2-40B4-BE49-F238E27FC236}">
                <a16:creationId xmlns:a16="http://schemas.microsoft.com/office/drawing/2014/main" id="{A9E6994E-507D-3742-8EB3-0C952A2AF95B}"/>
              </a:ext>
            </a:extLst>
          </p:cNvPr>
          <p:cNvSpPr/>
          <p:nvPr/>
        </p:nvSpPr>
        <p:spPr>
          <a:xfrm>
            <a:off x="93195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2" name="Curved Connector 21">
            <a:extLst>
              <a:ext uri="{FF2B5EF4-FFF2-40B4-BE49-F238E27FC236}">
                <a16:creationId xmlns:a16="http://schemas.microsoft.com/office/drawing/2014/main" id="{78D4DDD0-F05E-B844-94FD-D3227C5C87BD}"/>
              </a:ext>
            </a:extLst>
          </p:cNvPr>
          <p:cNvCxnSpPr>
            <a:cxnSpLocks/>
          </p:cNvCxnSpPr>
          <p:nvPr/>
        </p:nvCxnSpPr>
        <p:spPr>
          <a:xfrm rot="5400000">
            <a:off x="1371248" y="3493676"/>
            <a:ext cx="938242" cy="702225"/>
          </a:xfrm>
          <a:prstGeom prst="curvedConnector3">
            <a:avLst>
              <a:gd name="adj1" fmla="val 50000"/>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B85692BA-1C26-4D42-9DFE-386D0D2C8309}"/>
              </a:ext>
            </a:extLst>
          </p:cNvPr>
          <p:cNvSpPr/>
          <p:nvPr/>
        </p:nvSpPr>
        <p:spPr>
          <a:xfrm>
            <a:off x="4716318" y="4128216"/>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3" name="Oval 32">
            <a:extLst>
              <a:ext uri="{FF2B5EF4-FFF2-40B4-BE49-F238E27FC236}">
                <a16:creationId xmlns:a16="http://schemas.microsoft.com/office/drawing/2014/main" id="{998AF2F3-1055-CB48-A948-656397C6B5B4}"/>
              </a:ext>
            </a:extLst>
          </p:cNvPr>
          <p:cNvSpPr/>
          <p:nvPr/>
        </p:nvSpPr>
        <p:spPr>
          <a:xfrm>
            <a:off x="3044359" y="1702732"/>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P</a:t>
            </a:r>
          </a:p>
        </p:txBody>
      </p:sp>
      <p:sp>
        <p:nvSpPr>
          <p:cNvPr id="34" name="Oval 33">
            <a:extLst>
              <a:ext uri="{FF2B5EF4-FFF2-40B4-BE49-F238E27FC236}">
                <a16:creationId xmlns:a16="http://schemas.microsoft.com/office/drawing/2014/main" id="{A1D20211-9C86-7244-BBEF-D25836E64BCE}"/>
              </a:ext>
            </a:extLst>
          </p:cNvPr>
          <p:cNvSpPr/>
          <p:nvPr/>
        </p:nvSpPr>
        <p:spPr>
          <a:xfrm>
            <a:off x="1515065" y="279517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A</a:t>
            </a:r>
          </a:p>
        </p:txBody>
      </p:sp>
      <p:sp>
        <p:nvSpPr>
          <p:cNvPr id="35" name="Oval 34">
            <a:extLst>
              <a:ext uri="{FF2B5EF4-FFF2-40B4-BE49-F238E27FC236}">
                <a16:creationId xmlns:a16="http://schemas.microsoft.com/office/drawing/2014/main" id="{5FE86A37-25B0-6A42-8CE5-BE2550EFB4E1}"/>
              </a:ext>
            </a:extLst>
          </p:cNvPr>
          <p:cNvSpPr/>
          <p:nvPr/>
        </p:nvSpPr>
        <p:spPr>
          <a:xfrm>
            <a:off x="3044360" y="2819736"/>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B</a:t>
            </a:r>
          </a:p>
        </p:txBody>
      </p:sp>
      <p:sp>
        <p:nvSpPr>
          <p:cNvPr id="36" name="Oval 35">
            <a:extLst>
              <a:ext uri="{FF2B5EF4-FFF2-40B4-BE49-F238E27FC236}">
                <a16:creationId xmlns:a16="http://schemas.microsoft.com/office/drawing/2014/main" id="{6866E3ED-B4FF-FA4B-9A37-91C4E2697E97}"/>
              </a:ext>
            </a:extLst>
          </p:cNvPr>
          <p:cNvSpPr/>
          <p:nvPr/>
        </p:nvSpPr>
        <p:spPr>
          <a:xfrm>
            <a:off x="4532094" y="2819736"/>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C</a:t>
            </a:r>
          </a:p>
        </p:txBody>
      </p:sp>
      <p:sp>
        <p:nvSpPr>
          <p:cNvPr id="37" name="Oval 36">
            <a:extLst>
              <a:ext uri="{FF2B5EF4-FFF2-40B4-BE49-F238E27FC236}">
                <a16:creationId xmlns:a16="http://schemas.microsoft.com/office/drawing/2014/main" id="{D21BC31E-0739-944D-B2D3-727DA8F6BC06}"/>
              </a:ext>
            </a:extLst>
          </p:cNvPr>
          <p:cNvSpPr/>
          <p:nvPr/>
        </p:nvSpPr>
        <p:spPr>
          <a:xfrm>
            <a:off x="755090"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D</a:t>
            </a:r>
          </a:p>
        </p:txBody>
      </p:sp>
      <p:sp>
        <p:nvSpPr>
          <p:cNvPr id="38" name="Oval 37">
            <a:extLst>
              <a:ext uri="{FF2B5EF4-FFF2-40B4-BE49-F238E27FC236}">
                <a16:creationId xmlns:a16="http://schemas.microsoft.com/office/drawing/2014/main" id="{2393A7F7-283E-6A41-8696-37C04498C7DF}"/>
              </a:ext>
            </a:extLst>
          </p:cNvPr>
          <p:cNvSpPr/>
          <p:nvPr/>
        </p:nvSpPr>
        <p:spPr>
          <a:xfrm>
            <a:off x="2283650"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E</a:t>
            </a:r>
          </a:p>
        </p:txBody>
      </p:sp>
      <p:sp>
        <p:nvSpPr>
          <p:cNvPr id="39" name="Oval 38">
            <a:extLst>
              <a:ext uri="{FF2B5EF4-FFF2-40B4-BE49-F238E27FC236}">
                <a16:creationId xmlns:a16="http://schemas.microsoft.com/office/drawing/2014/main" id="{E16F7D18-65F8-9041-8810-955CEED36B95}"/>
              </a:ext>
            </a:extLst>
          </p:cNvPr>
          <p:cNvSpPr/>
          <p:nvPr/>
        </p:nvSpPr>
        <p:spPr>
          <a:xfrm>
            <a:off x="4532094"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F</a:t>
            </a:r>
          </a:p>
        </p:txBody>
      </p:sp>
      <p:sp>
        <p:nvSpPr>
          <p:cNvPr id="27" name="Rectangle 26">
            <a:extLst>
              <a:ext uri="{FF2B5EF4-FFF2-40B4-BE49-F238E27FC236}">
                <a16:creationId xmlns:a16="http://schemas.microsoft.com/office/drawing/2014/main" id="{7D4DC5A1-1B16-0141-AA69-C49EDE725F3C}"/>
              </a:ext>
            </a:extLst>
          </p:cNvPr>
          <p:cNvSpPr/>
          <p:nvPr/>
        </p:nvSpPr>
        <p:spPr>
          <a:xfrm>
            <a:off x="2018448" y="3187266"/>
            <a:ext cx="346065" cy="19130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40" name="Rectangle 39">
            <a:extLst>
              <a:ext uri="{FF2B5EF4-FFF2-40B4-BE49-F238E27FC236}">
                <a16:creationId xmlns:a16="http://schemas.microsoft.com/office/drawing/2014/main" id="{D0D2F830-8196-D24F-8426-E6185DDB66B0}"/>
              </a:ext>
            </a:extLst>
          </p:cNvPr>
          <p:cNvSpPr/>
          <p:nvPr/>
        </p:nvSpPr>
        <p:spPr>
          <a:xfrm>
            <a:off x="3454242" y="2212914"/>
            <a:ext cx="97765" cy="907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41" name="Rectangle 40">
            <a:extLst>
              <a:ext uri="{FF2B5EF4-FFF2-40B4-BE49-F238E27FC236}">
                <a16:creationId xmlns:a16="http://schemas.microsoft.com/office/drawing/2014/main" id="{98646347-8E95-7E49-95FA-98E5B875EC53}"/>
              </a:ext>
            </a:extLst>
          </p:cNvPr>
          <p:cNvSpPr/>
          <p:nvPr/>
        </p:nvSpPr>
        <p:spPr>
          <a:xfrm>
            <a:off x="1424459" y="4313908"/>
            <a:ext cx="128043" cy="71947"/>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cxnSp>
        <p:nvCxnSpPr>
          <p:cNvPr id="42" name="Curved Connector 41">
            <a:extLst>
              <a:ext uri="{FF2B5EF4-FFF2-40B4-BE49-F238E27FC236}">
                <a16:creationId xmlns:a16="http://schemas.microsoft.com/office/drawing/2014/main" id="{37204AF4-D767-2849-8C04-B995B05A747F}"/>
              </a:ext>
            </a:extLst>
          </p:cNvPr>
          <p:cNvCxnSpPr>
            <a:cxnSpLocks/>
            <a:endCxn id="51" idx="0"/>
          </p:cNvCxnSpPr>
          <p:nvPr/>
        </p:nvCxnSpPr>
        <p:spPr>
          <a:xfrm rot="16200000" flipH="1">
            <a:off x="3651143" y="2580163"/>
            <a:ext cx="2193313" cy="1482134"/>
          </a:xfrm>
          <a:prstGeom prst="curvedConnector3">
            <a:avLst>
              <a:gd name="adj1" fmla="val 64816"/>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DDDC66F1-DA10-D74C-BBAE-0F73E85A8BC7}"/>
              </a:ext>
            </a:extLst>
          </p:cNvPr>
          <p:cNvSpPr/>
          <p:nvPr/>
        </p:nvSpPr>
        <p:spPr>
          <a:xfrm>
            <a:off x="3914827" y="2099601"/>
            <a:ext cx="192569" cy="1371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51" name="Rectangle 50">
            <a:extLst>
              <a:ext uri="{FF2B5EF4-FFF2-40B4-BE49-F238E27FC236}">
                <a16:creationId xmlns:a16="http://schemas.microsoft.com/office/drawing/2014/main" id="{7F940317-7BA5-E848-A93B-754F005B7B72}"/>
              </a:ext>
            </a:extLst>
          </p:cNvPr>
          <p:cNvSpPr/>
          <p:nvPr/>
        </p:nvSpPr>
        <p:spPr>
          <a:xfrm>
            <a:off x="5289453" y="4417887"/>
            <a:ext cx="398828" cy="1448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30" name="Rounded Rectangle 29">
            <a:extLst>
              <a:ext uri="{FF2B5EF4-FFF2-40B4-BE49-F238E27FC236}">
                <a16:creationId xmlns:a16="http://schemas.microsoft.com/office/drawing/2014/main" id="{426B9069-5BAE-7A45-9092-871D4D4BDACD}"/>
              </a:ext>
            </a:extLst>
          </p:cNvPr>
          <p:cNvSpPr/>
          <p:nvPr/>
        </p:nvSpPr>
        <p:spPr>
          <a:xfrm>
            <a:off x="4174987" y="868301"/>
            <a:ext cx="1082661" cy="579342"/>
          </a:xfrm>
          <a:prstGeom prst="roundRect">
            <a:avLst/>
          </a:prstGeom>
          <a:solidFill>
            <a:srgbClr val="711BA6"/>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1" name="Oval 30">
            <a:extLst>
              <a:ext uri="{FF2B5EF4-FFF2-40B4-BE49-F238E27FC236}">
                <a16:creationId xmlns:a16="http://schemas.microsoft.com/office/drawing/2014/main" id="{55A680EA-F0EE-444A-94EB-3E7DC309CA9D}"/>
              </a:ext>
            </a:extLst>
          </p:cNvPr>
          <p:cNvSpPr/>
          <p:nvPr/>
        </p:nvSpPr>
        <p:spPr>
          <a:xfrm>
            <a:off x="3989293" y="693674"/>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Q</a:t>
            </a:r>
          </a:p>
        </p:txBody>
      </p:sp>
      <p:sp>
        <p:nvSpPr>
          <p:cNvPr id="43" name="Rounded Rectangle 42">
            <a:extLst>
              <a:ext uri="{FF2B5EF4-FFF2-40B4-BE49-F238E27FC236}">
                <a16:creationId xmlns:a16="http://schemas.microsoft.com/office/drawing/2014/main" id="{E7747461-4080-A94C-97D3-21A0F8B6EE4D}"/>
              </a:ext>
            </a:extLst>
          </p:cNvPr>
          <p:cNvSpPr/>
          <p:nvPr/>
        </p:nvSpPr>
        <p:spPr>
          <a:xfrm>
            <a:off x="5257648" y="1872020"/>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44" name="Oval 43">
            <a:extLst>
              <a:ext uri="{FF2B5EF4-FFF2-40B4-BE49-F238E27FC236}">
                <a16:creationId xmlns:a16="http://schemas.microsoft.com/office/drawing/2014/main" id="{ADEC0646-357B-0242-8F5D-D6A8155EF6E6}"/>
              </a:ext>
            </a:extLst>
          </p:cNvPr>
          <p:cNvSpPr/>
          <p:nvPr/>
        </p:nvSpPr>
        <p:spPr>
          <a:xfrm>
            <a:off x="5068289" y="169695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G</a:t>
            </a:r>
          </a:p>
        </p:txBody>
      </p:sp>
      <p:sp>
        <p:nvSpPr>
          <p:cNvPr id="47" name="Rectangle 46">
            <a:extLst>
              <a:ext uri="{FF2B5EF4-FFF2-40B4-BE49-F238E27FC236}">
                <a16:creationId xmlns:a16="http://schemas.microsoft.com/office/drawing/2014/main" id="{75446638-775C-7043-958B-B8459D19B83F}"/>
              </a:ext>
            </a:extLst>
          </p:cNvPr>
          <p:cNvSpPr/>
          <p:nvPr/>
        </p:nvSpPr>
        <p:spPr>
          <a:xfrm>
            <a:off x="5821012" y="2614883"/>
            <a:ext cx="2781977" cy="1421928"/>
          </a:xfrm>
          <a:prstGeom prst="rect">
            <a:avLst/>
          </a:prstGeom>
        </p:spPr>
        <p:txBody>
          <a:bodyPr wrap="square">
            <a:spAutoFit/>
          </a:bodyPr>
          <a:lstStyle/>
          <a:p>
            <a:r>
              <a:rPr lang="en-GB" sz="1080" dirty="0">
                <a:solidFill>
                  <a:srgbClr val="FF3300"/>
                </a:solidFill>
                <a:latin typeface="JetBrains Mono Light" panose="020B0309020102050004" pitchFamily="49" charset="77"/>
              </a:rPr>
              <a:t>- &lt;dependency&gt;</a:t>
            </a:r>
            <a:br>
              <a:rPr lang="en-GB" sz="1080" dirty="0">
                <a:solidFill>
                  <a:srgbClr val="FF3300"/>
                </a:solidFill>
                <a:latin typeface="JetBrains Mono Light" panose="020B0309020102050004" pitchFamily="49" charset="77"/>
              </a:rPr>
            </a:br>
            <a:r>
              <a:rPr lang="en-GB" sz="1080" dirty="0">
                <a:solidFill>
                  <a:srgbClr val="FF3300"/>
                </a:solidFill>
                <a:latin typeface="JetBrains Mono Light" panose="020B0309020102050004" pitchFamily="49" charset="77"/>
              </a:rPr>
              <a:t>-    &lt;</a:t>
            </a:r>
            <a:r>
              <a:rPr lang="en-GB" sz="1080" dirty="0" err="1">
                <a:solidFill>
                  <a:srgbClr val="FF3300"/>
                </a:solidFill>
                <a:latin typeface="JetBrains Mono Light" panose="020B0309020102050004" pitchFamily="49" charset="77"/>
              </a:rPr>
              <a:t>groupId</a:t>
            </a:r>
            <a:r>
              <a:rPr lang="en-GB" sz="1080" dirty="0">
                <a:solidFill>
                  <a:srgbClr val="FF3300"/>
                </a:solidFill>
                <a:latin typeface="JetBrains Mono Light" panose="020B0309020102050004" pitchFamily="49" charset="77"/>
              </a:rPr>
              <a:t>&gt;</a:t>
            </a:r>
            <a:r>
              <a:rPr lang="en-GB" sz="1080" dirty="0" err="1">
                <a:solidFill>
                  <a:srgbClr val="FF3300"/>
                </a:solidFill>
                <a:latin typeface="JetBrains Mono Light" panose="020B0309020102050004" pitchFamily="49" charset="77"/>
              </a:rPr>
              <a:t>org.B</a:t>
            </a:r>
            <a:r>
              <a:rPr lang="en-GB" sz="1080" dirty="0">
                <a:solidFill>
                  <a:srgbClr val="FF3300"/>
                </a:solidFill>
                <a:latin typeface="JetBrains Mono Light" panose="020B0309020102050004" pitchFamily="49" charset="77"/>
              </a:rPr>
              <a:t>&lt;/</a:t>
            </a:r>
            <a:r>
              <a:rPr lang="en-GB" sz="1080" dirty="0" err="1">
                <a:solidFill>
                  <a:srgbClr val="FF3300"/>
                </a:solidFill>
                <a:latin typeface="JetBrains Mono Light" panose="020B0309020102050004" pitchFamily="49" charset="77"/>
              </a:rPr>
              <a:t>groupId</a:t>
            </a:r>
            <a:r>
              <a:rPr lang="en-GB" sz="1080" dirty="0">
                <a:solidFill>
                  <a:srgbClr val="FF3300"/>
                </a:solidFill>
                <a:latin typeface="JetBrains Mono Light" panose="020B0309020102050004" pitchFamily="49" charset="77"/>
              </a:rPr>
              <a:t>&gt;</a:t>
            </a:r>
            <a:br>
              <a:rPr lang="en-GB" sz="1080" dirty="0">
                <a:solidFill>
                  <a:srgbClr val="FF3300"/>
                </a:solidFill>
                <a:latin typeface="JetBrains Mono Light" panose="020B0309020102050004" pitchFamily="49" charset="77"/>
              </a:rPr>
            </a:br>
            <a:r>
              <a:rPr lang="en-GB" sz="1080" dirty="0">
                <a:solidFill>
                  <a:srgbClr val="FF3300"/>
                </a:solidFill>
                <a:latin typeface="JetBrains Mono Light" panose="020B0309020102050004" pitchFamily="49" charset="77"/>
              </a:rPr>
              <a:t>-    &lt;</a:t>
            </a:r>
            <a:r>
              <a:rPr lang="en-GB" sz="1080" dirty="0" err="1">
                <a:solidFill>
                  <a:srgbClr val="FF3300"/>
                </a:solidFill>
                <a:latin typeface="JetBrains Mono Light" panose="020B0309020102050004" pitchFamily="49" charset="77"/>
              </a:rPr>
              <a:t>artifactId</a:t>
            </a:r>
            <a:r>
              <a:rPr lang="en-GB" sz="1080" dirty="0">
                <a:solidFill>
                  <a:srgbClr val="FF3300"/>
                </a:solidFill>
                <a:latin typeface="JetBrains Mono Light" panose="020B0309020102050004" pitchFamily="49" charset="77"/>
              </a:rPr>
              <a:t>&gt;B&lt;/</a:t>
            </a:r>
            <a:r>
              <a:rPr lang="en-GB" sz="1080" dirty="0" err="1">
                <a:solidFill>
                  <a:srgbClr val="FF3300"/>
                </a:solidFill>
                <a:latin typeface="JetBrains Mono Light" panose="020B0309020102050004" pitchFamily="49" charset="77"/>
              </a:rPr>
              <a:t>artifactId</a:t>
            </a:r>
            <a:r>
              <a:rPr lang="en-GB" sz="1080" dirty="0">
                <a:solidFill>
                  <a:srgbClr val="FF3300"/>
                </a:solidFill>
                <a:latin typeface="JetBrains Mono Light" panose="020B0309020102050004" pitchFamily="49" charset="77"/>
              </a:rPr>
              <a:t>&gt;</a:t>
            </a:r>
            <a:br>
              <a:rPr lang="en-GB" sz="1080" dirty="0">
                <a:solidFill>
                  <a:srgbClr val="FF3300"/>
                </a:solidFill>
                <a:latin typeface="JetBrains Mono Light" panose="020B0309020102050004" pitchFamily="49" charset="77"/>
              </a:rPr>
            </a:br>
            <a:r>
              <a:rPr lang="en-GB" sz="1080" dirty="0">
                <a:solidFill>
                  <a:srgbClr val="FF3300"/>
                </a:solidFill>
                <a:latin typeface="JetBrains Mono Light" panose="020B0309020102050004" pitchFamily="49" charset="77"/>
              </a:rPr>
              <a:t>- &lt;/dependency&gt;</a:t>
            </a:r>
          </a:p>
          <a:p>
            <a:r>
              <a:rPr lang="en-GB" sz="1080" dirty="0">
                <a:solidFill>
                  <a:srgbClr val="FF3300"/>
                </a:solidFill>
                <a:latin typeface="JetBrains Mono Light" panose="020B0309020102050004" pitchFamily="49" charset="77"/>
              </a:rPr>
              <a:t>- &lt;dependency&gt;</a:t>
            </a:r>
            <a:br>
              <a:rPr lang="en-GB" sz="1080" dirty="0">
                <a:solidFill>
                  <a:srgbClr val="FF3300"/>
                </a:solidFill>
                <a:latin typeface="JetBrains Mono Light" panose="020B0309020102050004" pitchFamily="49" charset="77"/>
              </a:rPr>
            </a:br>
            <a:r>
              <a:rPr lang="en-GB" sz="1080" dirty="0">
                <a:solidFill>
                  <a:srgbClr val="FF3300"/>
                </a:solidFill>
                <a:latin typeface="JetBrains Mono Light" panose="020B0309020102050004" pitchFamily="49" charset="77"/>
              </a:rPr>
              <a:t>-    &lt;</a:t>
            </a:r>
            <a:r>
              <a:rPr lang="en-GB" sz="1080" dirty="0" err="1">
                <a:solidFill>
                  <a:srgbClr val="FF3300"/>
                </a:solidFill>
                <a:latin typeface="JetBrains Mono Light" panose="020B0309020102050004" pitchFamily="49" charset="77"/>
              </a:rPr>
              <a:t>groupId</a:t>
            </a:r>
            <a:r>
              <a:rPr lang="en-GB" sz="1080" dirty="0">
                <a:solidFill>
                  <a:srgbClr val="FF3300"/>
                </a:solidFill>
                <a:latin typeface="JetBrains Mono Light" panose="020B0309020102050004" pitchFamily="49" charset="77"/>
              </a:rPr>
              <a:t>&gt;</a:t>
            </a:r>
            <a:r>
              <a:rPr lang="en-GB" sz="1080" dirty="0" err="1">
                <a:solidFill>
                  <a:srgbClr val="FF3300"/>
                </a:solidFill>
                <a:latin typeface="JetBrains Mono Light" panose="020B0309020102050004" pitchFamily="49" charset="77"/>
              </a:rPr>
              <a:t>org.C</a:t>
            </a:r>
            <a:r>
              <a:rPr lang="en-GB" sz="1080" dirty="0">
                <a:solidFill>
                  <a:srgbClr val="FF3300"/>
                </a:solidFill>
                <a:latin typeface="JetBrains Mono Light" panose="020B0309020102050004" pitchFamily="49" charset="77"/>
              </a:rPr>
              <a:t>&lt;/</a:t>
            </a:r>
            <a:r>
              <a:rPr lang="en-GB" sz="1080" dirty="0" err="1">
                <a:solidFill>
                  <a:srgbClr val="FF3300"/>
                </a:solidFill>
                <a:latin typeface="JetBrains Mono Light" panose="020B0309020102050004" pitchFamily="49" charset="77"/>
              </a:rPr>
              <a:t>groupId</a:t>
            </a:r>
            <a:r>
              <a:rPr lang="en-GB" sz="1080" dirty="0">
                <a:solidFill>
                  <a:srgbClr val="FF3300"/>
                </a:solidFill>
                <a:latin typeface="JetBrains Mono Light" panose="020B0309020102050004" pitchFamily="49" charset="77"/>
              </a:rPr>
              <a:t>&gt;</a:t>
            </a:r>
            <a:br>
              <a:rPr lang="en-GB" sz="1080" dirty="0">
                <a:solidFill>
                  <a:srgbClr val="FF3300"/>
                </a:solidFill>
                <a:latin typeface="JetBrains Mono Light" panose="020B0309020102050004" pitchFamily="49" charset="77"/>
              </a:rPr>
            </a:br>
            <a:r>
              <a:rPr lang="en-GB" sz="1080" dirty="0">
                <a:solidFill>
                  <a:srgbClr val="FF3300"/>
                </a:solidFill>
                <a:latin typeface="JetBrains Mono Light" panose="020B0309020102050004" pitchFamily="49" charset="77"/>
              </a:rPr>
              <a:t>-    &lt;</a:t>
            </a:r>
            <a:r>
              <a:rPr lang="en-GB" sz="1080" dirty="0" err="1">
                <a:solidFill>
                  <a:srgbClr val="FF3300"/>
                </a:solidFill>
                <a:latin typeface="JetBrains Mono Light" panose="020B0309020102050004" pitchFamily="49" charset="77"/>
              </a:rPr>
              <a:t>artifactId</a:t>
            </a:r>
            <a:r>
              <a:rPr lang="en-GB" sz="1080" dirty="0">
                <a:solidFill>
                  <a:srgbClr val="FF3300"/>
                </a:solidFill>
                <a:latin typeface="JetBrains Mono Light" panose="020B0309020102050004" pitchFamily="49" charset="77"/>
              </a:rPr>
              <a:t>&gt;C&lt;/</a:t>
            </a:r>
            <a:r>
              <a:rPr lang="en-GB" sz="1080" dirty="0" err="1">
                <a:solidFill>
                  <a:srgbClr val="FF3300"/>
                </a:solidFill>
                <a:latin typeface="JetBrains Mono Light" panose="020B0309020102050004" pitchFamily="49" charset="77"/>
              </a:rPr>
              <a:t>artifactId</a:t>
            </a:r>
            <a:r>
              <a:rPr lang="en-GB" sz="1080" dirty="0">
                <a:solidFill>
                  <a:srgbClr val="FF3300"/>
                </a:solidFill>
                <a:latin typeface="JetBrains Mono Light" panose="020B0309020102050004" pitchFamily="49" charset="77"/>
              </a:rPr>
              <a:t>&gt;</a:t>
            </a:r>
            <a:br>
              <a:rPr lang="en-GB" sz="1080" dirty="0">
                <a:solidFill>
                  <a:srgbClr val="FF3300"/>
                </a:solidFill>
                <a:latin typeface="JetBrains Mono Light" panose="020B0309020102050004" pitchFamily="49" charset="77"/>
              </a:rPr>
            </a:br>
            <a:r>
              <a:rPr lang="en-GB" sz="1080" dirty="0">
                <a:solidFill>
                  <a:srgbClr val="FF3300"/>
                </a:solidFill>
                <a:latin typeface="JetBrains Mono Light" panose="020B0309020102050004" pitchFamily="49" charset="77"/>
              </a:rPr>
              <a:t>- &lt;/dependency&gt;</a:t>
            </a:r>
            <a:endParaRPr lang="en-SE" sz="1080" dirty="0">
              <a:solidFill>
                <a:srgbClr val="FF3300"/>
              </a:solidFill>
              <a:latin typeface="JetBrains Mono Light" panose="020B0309020102050004" pitchFamily="49" charset="77"/>
            </a:endParaRPr>
          </a:p>
        </p:txBody>
      </p:sp>
      <p:sp>
        <p:nvSpPr>
          <p:cNvPr id="46" name="Title 1">
            <a:extLst>
              <a:ext uri="{FF2B5EF4-FFF2-40B4-BE49-F238E27FC236}">
                <a16:creationId xmlns:a16="http://schemas.microsoft.com/office/drawing/2014/main" id="{C9D6862F-FE21-C045-A7D8-CBCF426EF6D5}"/>
              </a:ext>
            </a:extLst>
          </p:cNvPr>
          <p:cNvSpPr txBox="1">
            <a:spLocks/>
          </p:cNvSpPr>
          <p:nvPr/>
        </p:nvSpPr>
        <p:spPr>
          <a:xfrm>
            <a:off x="840259" y="206795"/>
            <a:ext cx="7708964" cy="57934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BITSTREAM VERA SANS MONO" panose="020B0609030804020204" pitchFamily="49" charset="0"/>
                <a:ea typeface="+mj-ea"/>
                <a:cs typeface="+mj-cs"/>
              </a:defRPr>
            </a:lvl1pPr>
          </a:lstStyle>
          <a:p>
            <a:r>
              <a:rPr lang="en-SE" sz="2600" dirty="0">
                <a:solidFill>
                  <a:schemeClr val="bg2"/>
                </a:solidFill>
              </a:rPr>
              <a:t>Debloat direct dependencies</a:t>
            </a:r>
          </a:p>
        </p:txBody>
      </p:sp>
    </p:spTree>
    <p:extLst>
      <p:ext uri="{BB962C8B-B14F-4D97-AF65-F5344CB8AC3E}">
        <p14:creationId xmlns:p14="http://schemas.microsoft.com/office/powerpoint/2010/main" val="2362843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5" grpId="0" animBg="1"/>
      <p:bldP spid="36" grpId="0" animBg="1"/>
      <p:bldP spid="4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10</a:t>
            </a:fld>
            <a:endParaRPr lang="en-SE"/>
          </a:p>
        </p:txBody>
      </p:sp>
      <p:sp>
        <p:nvSpPr>
          <p:cNvPr id="6" name="Rounded Rectangle 5">
            <a:extLst>
              <a:ext uri="{FF2B5EF4-FFF2-40B4-BE49-F238E27FC236}">
                <a16:creationId xmlns:a16="http://schemas.microsoft.com/office/drawing/2014/main" id="{0E74A6CC-DCA0-874C-805C-6DF93843DFBA}"/>
              </a:ext>
            </a:extLst>
          </p:cNvPr>
          <p:cNvSpPr/>
          <p:nvPr/>
        </p:nvSpPr>
        <p:spPr>
          <a:xfrm>
            <a:off x="3230056" y="1882647"/>
            <a:ext cx="1082661" cy="579342"/>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7" name="Rounded Rectangle 6">
            <a:extLst>
              <a:ext uri="{FF2B5EF4-FFF2-40B4-BE49-F238E27FC236}">
                <a16:creationId xmlns:a16="http://schemas.microsoft.com/office/drawing/2014/main" id="{6B32C7BD-A3BF-4D47-813F-95AFDA0D7B09}"/>
              </a:ext>
            </a:extLst>
          </p:cNvPr>
          <p:cNvSpPr/>
          <p:nvPr/>
        </p:nvSpPr>
        <p:spPr>
          <a:xfrm>
            <a:off x="1708635"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13" name="Curved Connector 12">
            <a:extLst>
              <a:ext uri="{FF2B5EF4-FFF2-40B4-BE49-F238E27FC236}">
                <a16:creationId xmlns:a16="http://schemas.microsoft.com/office/drawing/2014/main" id="{E648F74E-EBEE-1347-97DA-2DCC3B954E1A}"/>
              </a:ext>
            </a:extLst>
          </p:cNvPr>
          <p:cNvCxnSpPr>
            <a:cxnSpLocks/>
            <a:endCxn id="27" idx="0"/>
          </p:cNvCxnSpPr>
          <p:nvPr/>
        </p:nvCxnSpPr>
        <p:spPr>
          <a:xfrm rot="10800000" flipV="1">
            <a:off x="2191479" y="2259340"/>
            <a:ext cx="1287463" cy="927925"/>
          </a:xfrm>
          <a:prstGeom prst="curvedConnector2">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044CDC4E-288E-1D47-83AF-D6C65AF56154}"/>
              </a:ext>
            </a:extLst>
          </p:cNvPr>
          <p:cNvSpPr/>
          <p:nvPr/>
        </p:nvSpPr>
        <p:spPr>
          <a:xfrm>
            <a:off x="246934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21" name="Rounded Rectangle 20">
            <a:extLst>
              <a:ext uri="{FF2B5EF4-FFF2-40B4-BE49-F238E27FC236}">
                <a16:creationId xmlns:a16="http://schemas.microsoft.com/office/drawing/2014/main" id="{A9E6994E-507D-3742-8EB3-0C952A2AF95B}"/>
              </a:ext>
            </a:extLst>
          </p:cNvPr>
          <p:cNvSpPr/>
          <p:nvPr/>
        </p:nvSpPr>
        <p:spPr>
          <a:xfrm>
            <a:off x="93195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2" name="Curved Connector 21">
            <a:extLst>
              <a:ext uri="{FF2B5EF4-FFF2-40B4-BE49-F238E27FC236}">
                <a16:creationId xmlns:a16="http://schemas.microsoft.com/office/drawing/2014/main" id="{78D4DDD0-F05E-B844-94FD-D3227C5C87BD}"/>
              </a:ext>
            </a:extLst>
          </p:cNvPr>
          <p:cNvCxnSpPr>
            <a:cxnSpLocks/>
          </p:cNvCxnSpPr>
          <p:nvPr/>
        </p:nvCxnSpPr>
        <p:spPr>
          <a:xfrm rot="5400000">
            <a:off x="1371248" y="3493676"/>
            <a:ext cx="938242" cy="702225"/>
          </a:xfrm>
          <a:prstGeom prst="curvedConnector3">
            <a:avLst>
              <a:gd name="adj1" fmla="val 50000"/>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B85692BA-1C26-4D42-9DFE-386D0D2C8309}"/>
              </a:ext>
            </a:extLst>
          </p:cNvPr>
          <p:cNvSpPr/>
          <p:nvPr/>
        </p:nvSpPr>
        <p:spPr>
          <a:xfrm>
            <a:off x="4716318" y="4128216"/>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3" name="Oval 32">
            <a:extLst>
              <a:ext uri="{FF2B5EF4-FFF2-40B4-BE49-F238E27FC236}">
                <a16:creationId xmlns:a16="http://schemas.microsoft.com/office/drawing/2014/main" id="{998AF2F3-1055-CB48-A948-656397C6B5B4}"/>
              </a:ext>
            </a:extLst>
          </p:cNvPr>
          <p:cNvSpPr/>
          <p:nvPr/>
        </p:nvSpPr>
        <p:spPr>
          <a:xfrm>
            <a:off x="3044359" y="1702732"/>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P</a:t>
            </a:r>
          </a:p>
        </p:txBody>
      </p:sp>
      <p:sp>
        <p:nvSpPr>
          <p:cNvPr id="34" name="Oval 33">
            <a:extLst>
              <a:ext uri="{FF2B5EF4-FFF2-40B4-BE49-F238E27FC236}">
                <a16:creationId xmlns:a16="http://schemas.microsoft.com/office/drawing/2014/main" id="{A1D20211-9C86-7244-BBEF-D25836E64BCE}"/>
              </a:ext>
            </a:extLst>
          </p:cNvPr>
          <p:cNvSpPr/>
          <p:nvPr/>
        </p:nvSpPr>
        <p:spPr>
          <a:xfrm>
            <a:off x="1515065" y="279517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A</a:t>
            </a:r>
          </a:p>
        </p:txBody>
      </p:sp>
      <p:sp>
        <p:nvSpPr>
          <p:cNvPr id="37" name="Oval 36">
            <a:extLst>
              <a:ext uri="{FF2B5EF4-FFF2-40B4-BE49-F238E27FC236}">
                <a16:creationId xmlns:a16="http://schemas.microsoft.com/office/drawing/2014/main" id="{D21BC31E-0739-944D-B2D3-727DA8F6BC06}"/>
              </a:ext>
            </a:extLst>
          </p:cNvPr>
          <p:cNvSpPr/>
          <p:nvPr/>
        </p:nvSpPr>
        <p:spPr>
          <a:xfrm>
            <a:off x="755090"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D</a:t>
            </a:r>
          </a:p>
        </p:txBody>
      </p:sp>
      <p:sp>
        <p:nvSpPr>
          <p:cNvPr id="38" name="Oval 37">
            <a:extLst>
              <a:ext uri="{FF2B5EF4-FFF2-40B4-BE49-F238E27FC236}">
                <a16:creationId xmlns:a16="http://schemas.microsoft.com/office/drawing/2014/main" id="{2393A7F7-283E-6A41-8696-37C04498C7DF}"/>
              </a:ext>
            </a:extLst>
          </p:cNvPr>
          <p:cNvSpPr/>
          <p:nvPr/>
        </p:nvSpPr>
        <p:spPr>
          <a:xfrm>
            <a:off x="2283650"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E</a:t>
            </a:r>
          </a:p>
        </p:txBody>
      </p:sp>
      <p:sp>
        <p:nvSpPr>
          <p:cNvPr id="39" name="Oval 38">
            <a:extLst>
              <a:ext uri="{FF2B5EF4-FFF2-40B4-BE49-F238E27FC236}">
                <a16:creationId xmlns:a16="http://schemas.microsoft.com/office/drawing/2014/main" id="{E16F7D18-65F8-9041-8810-955CEED36B95}"/>
              </a:ext>
            </a:extLst>
          </p:cNvPr>
          <p:cNvSpPr/>
          <p:nvPr/>
        </p:nvSpPr>
        <p:spPr>
          <a:xfrm>
            <a:off x="4532094"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F</a:t>
            </a:r>
          </a:p>
        </p:txBody>
      </p:sp>
      <p:sp>
        <p:nvSpPr>
          <p:cNvPr id="27" name="Rectangle 26">
            <a:extLst>
              <a:ext uri="{FF2B5EF4-FFF2-40B4-BE49-F238E27FC236}">
                <a16:creationId xmlns:a16="http://schemas.microsoft.com/office/drawing/2014/main" id="{7D4DC5A1-1B16-0141-AA69-C49EDE725F3C}"/>
              </a:ext>
            </a:extLst>
          </p:cNvPr>
          <p:cNvSpPr/>
          <p:nvPr/>
        </p:nvSpPr>
        <p:spPr>
          <a:xfrm>
            <a:off x="2018448" y="3187266"/>
            <a:ext cx="346065" cy="19130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40" name="Rectangle 39">
            <a:extLst>
              <a:ext uri="{FF2B5EF4-FFF2-40B4-BE49-F238E27FC236}">
                <a16:creationId xmlns:a16="http://schemas.microsoft.com/office/drawing/2014/main" id="{D0D2F830-8196-D24F-8426-E6185DDB66B0}"/>
              </a:ext>
            </a:extLst>
          </p:cNvPr>
          <p:cNvSpPr/>
          <p:nvPr/>
        </p:nvSpPr>
        <p:spPr>
          <a:xfrm>
            <a:off x="3454242" y="2212914"/>
            <a:ext cx="97765" cy="907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41" name="Rectangle 40">
            <a:extLst>
              <a:ext uri="{FF2B5EF4-FFF2-40B4-BE49-F238E27FC236}">
                <a16:creationId xmlns:a16="http://schemas.microsoft.com/office/drawing/2014/main" id="{98646347-8E95-7E49-95FA-98E5B875EC53}"/>
              </a:ext>
            </a:extLst>
          </p:cNvPr>
          <p:cNvSpPr/>
          <p:nvPr/>
        </p:nvSpPr>
        <p:spPr>
          <a:xfrm>
            <a:off x="1424459" y="4313908"/>
            <a:ext cx="128043" cy="71947"/>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cxnSp>
        <p:nvCxnSpPr>
          <p:cNvPr id="42" name="Curved Connector 41">
            <a:extLst>
              <a:ext uri="{FF2B5EF4-FFF2-40B4-BE49-F238E27FC236}">
                <a16:creationId xmlns:a16="http://schemas.microsoft.com/office/drawing/2014/main" id="{37204AF4-D767-2849-8C04-B995B05A747F}"/>
              </a:ext>
            </a:extLst>
          </p:cNvPr>
          <p:cNvCxnSpPr>
            <a:cxnSpLocks/>
            <a:endCxn id="51" idx="0"/>
          </p:cNvCxnSpPr>
          <p:nvPr/>
        </p:nvCxnSpPr>
        <p:spPr>
          <a:xfrm rot="16200000" flipH="1">
            <a:off x="3651143" y="2580163"/>
            <a:ext cx="2193313" cy="1482134"/>
          </a:xfrm>
          <a:prstGeom prst="curvedConnector3">
            <a:avLst>
              <a:gd name="adj1" fmla="val 64816"/>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DDDC66F1-DA10-D74C-BBAE-0F73E85A8BC7}"/>
              </a:ext>
            </a:extLst>
          </p:cNvPr>
          <p:cNvSpPr/>
          <p:nvPr/>
        </p:nvSpPr>
        <p:spPr>
          <a:xfrm>
            <a:off x="3914827" y="2099601"/>
            <a:ext cx="192569" cy="1371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51" name="Rectangle 50">
            <a:extLst>
              <a:ext uri="{FF2B5EF4-FFF2-40B4-BE49-F238E27FC236}">
                <a16:creationId xmlns:a16="http://schemas.microsoft.com/office/drawing/2014/main" id="{7F940317-7BA5-E848-A93B-754F005B7B72}"/>
              </a:ext>
            </a:extLst>
          </p:cNvPr>
          <p:cNvSpPr/>
          <p:nvPr/>
        </p:nvSpPr>
        <p:spPr>
          <a:xfrm>
            <a:off x="5289453" y="4417887"/>
            <a:ext cx="398828" cy="1448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30" name="Rounded Rectangle 29">
            <a:extLst>
              <a:ext uri="{FF2B5EF4-FFF2-40B4-BE49-F238E27FC236}">
                <a16:creationId xmlns:a16="http://schemas.microsoft.com/office/drawing/2014/main" id="{426B9069-5BAE-7A45-9092-871D4D4BDACD}"/>
              </a:ext>
            </a:extLst>
          </p:cNvPr>
          <p:cNvSpPr/>
          <p:nvPr/>
        </p:nvSpPr>
        <p:spPr>
          <a:xfrm>
            <a:off x="4174987" y="868301"/>
            <a:ext cx="1082661" cy="579342"/>
          </a:xfrm>
          <a:prstGeom prst="roundRect">
            <a:avLst/>
          </a:prstGeom>
          <a:solidFill>
            <a:srgbClr val="711BA6"/>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1" name="Oval 30">
            <a:extLst>
              <a:ext uri="{FF2B5EF4-FFF2-40B4-BE49-F238E27FC236}">
                <a16:creationId xmlns:a16="http://schemas.microsoft.com/office/drawing/2014/main" id="{55A680EA-F0EE-444A-94EB-3E7DC309CA9D}"/>
              </a:ext>
            </a:extLst>
          </p:cNvPr>
          <p:cNvSpPr/>
          <p:nvPr/>
        </p:nvSpPr>
        <p:spPr>
          <a:xfrm>
            <a:off x="3989293" y="693674"/>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Q</a:t>
            </a:r>
          </a:p>
        </p:txBody>
      </p:sp>
      <p:sp>
        <p:nvSpPr>
          <p:cNvPr id="43" name="Rounded Rectangle 42">
            <a:extLst>
              <a:ext uri="{FF2B5EF4-FFF2-40B4-BE49-F238E27FC236}">
                <a16:creationId xmlns:a16="http://schemas.microsoft.com/office/drawing/2014/main" id="{E7747461-4080-A94C-97D3-21A0F8B6EE4D}"/>
              </a:ext>
            </a:extLst>
          </p:cNvPr>
          <p:cNvSpPr/>
          <p:nvPr/>
        </p:nvSpPr>
        <p:spPr>
          <a:xfrm>
            <a:off x="5257648" y="1872020"/>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44" name="Oval 43">
            <a:extLst>
              <a:ext uri="{FF2B5EF4-FFF2-40B4-BE49-F238E27FC236}">
                <a16:creationId xmlns:a16="http://schemas.microsoft.com/office/drawing/2014/main" id="{ADEC0646-357B-0242-8F5D-D6A8155EF6E6}"/>
              </a:ext>
            </a:extLst>
          </p:cNvPr>
          <p:cNvSpPr/>
          <p:nvPr/>
        </p:nvSpPr>
        <p:spPr>
          <a:xfrm>
            <a:off x="5068289" y="169695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G</a:t>
            </a:r>
          </a:p>
        </p:txBody>
      </p:sp>
      <p:sp>
        <p:nvSpPr>
          <p:cNvPr id="48" name="Rectangle 47">
            <a:extLst>
              <a:ext uri="{FF2B5EF4-FFF2-40B4-BE49-F238E27FC236}">
                <a16:creationId xmlns:a16="http://schemas.microsoft.com/office/drawing/2014/main" id="{A94DF183-BE5B-594E-B506-95146CEB9610}"/>
              </a:ext>
            </a:extLst>
          </p:cNvPr>
          <p:cNvSpPr/>
          <p:nvPr/>
        </p:nvSpPr>
        <p:spPr>
          <a:xfrm>
            <a:off x="5756777" y="2537611"/>
            <a:ext cx="5112039" cy="1754326"/>
          </a:xfrm>
          <a:prstGeom prst="rect">
            <a:avLst/>
          </a:prstGeom>
        </p:spPr>
        <p:txBody>
          <a:bodyPr wrap="square">
            <a:spAutoFit/>
          </a:bodyPr>
          <a:lstStyle/>
          <a:p>
            <a:r>
              <a:rPr lang="en-GB" sz="1080" dirty="0">
                <a:solidFill>
                  <a:srgbClr val="E8BF6A"/>
                </a:solidFill>
                <a:latin typeface="JetBrains Mono Light" panose="020B0309020102050004" pitchFamily="49" charset="77"/>
              </a:rPr>
              <a:t>&lt;dependency&gt;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r>
              <a:rPr lang="en-GB" sz="1080" dirty="0" err="1">
                <a:solidFill>
                  <a:schemeClr val="bg2"/>
                </a:solidFill>
                <a:latin typeface="JetBrains Mono Light" panose="020B0309020102050004" pitchFamily="49" charset="77"/>
              </a:rPr>
              <a:t>org.A</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r>
              <a:rPr lang="en-GB" sz="1080" dirty="0">
                <a:solidFill>
                  <a:schemeClr val="bg2"/>
                </a:solidFill>
                <a:latin typeface="JetBrains Mono Light" panose="020B0309020102050004" pitchFamily="49" charset="77"/>
              </a:rPr>
              <a:t>A</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p>
          <a:p>
            <a:r>
              <a:rPr lang="en-GB" sz="1080" dirty="0">
                <a:solidFill>
                  <a:srgbClr val="92D050"/>
                </a:solidFill>
                <a:latin typeface="JetBrains Mono Light" panose="020B0309020102050004" pitchFamily="49" charset="77"/>
              </a:rPr>
              <a:t>+   &lt;exclusions&gt;</a:t>
            </a:r>
            <a:br>
              <a:rPr lang="en-GB" sz="1080" dirty="0">
                <a:solidFill>
                  <a:srgbClr val="92D050"/>
                </a:solidFill>
                <a:latin typeface="JetBrains Mono Light" panose="020B0309020102050004" pitchFamily="49" charset="77"/>
              </a:rPr>
            </a:br>
            <a:r>
              <a:rPr lang="en-GB" sz="1080" dirty="0">
                <a:solidFill>
                  <a:srgbClr val="92D050"/>
                </a:solidFill>
                <a:latin typeface="JetBrains Mono Light" panose="020B0309020102050004" pitchFamily="49" charset="77"/>
              </a:rPr>
              <a:t>+     &lt;exclusion&gt;</a:t>
            </a:r>
            <a:br>
              <a:rPr lang="en-GB" sz="1080" dirty="0">
                <a:solidFill>
                  <a:srgbClr val="92D050"/>
                </a:solidFill>
                <a:latin typeface="JetBrains Mono Light" panose="020B0309020102050004" pitchFamily="49" charset="77"/>
              </a:rPr>
            </a:br>
            <a:r>
              <a:rPr lang="en-GB" sz="1080" dirty="0">
                <a:solidFill>
                  <a:srgbClr val="92D050"/>
                </a:solidFill>
                <a:latin typeface="JetBrains Mono Light" panose="020B0309020102050004" pitchFamily="49" charset="77"/>
              </a:rPr>
              <a:t>+       &lt;</a:t>
            </a:r>
            <a:r>
              <a:rPr lang="en-GB" sz="1080" dirty="0" err="1">
                <a:solidFill>
                  <a:srgbClr val="92D050"/>
                </a:solidFill>
                <a:latin typeface="JetBrains Mono Light" panose="020B0309020102050004" pitchFamily="49" charset="77"/>
              </a:rPr>
              <a:t>groupId</a:t>
            </a:r>
            <a:r>
              <a:rPr lang="en-GB" sz="1080" dirty="0">
                <a:solidFill>
                  <a:srgbClr val="92D050"/>
                </a:solidFill>
                <a:latin typeface="JetBrains Mono Light" panose="020B0309020102050004" pitchFamily="49" charset="77"/>
              </a:rPr>
              <a:t>&gt;</a:t>
            </a:r>
            <a:r>
              <a:rPr lang="en-GB" sz="1080" dirty="0" err="1">
                <a:solidFill>
                  <a:srgbClr val="92D050"/>
                </a:solidFill>
                <a:latin typeface="JetBrains Mono Light" panose="020B0309020102050004" pitchFamily="49" charset="77"/>
              </a:rPr>
              <a:t>org.E</a:t>
            </a:r>
            <a:r>
              <a:rPr lang="en-GB" sz="1080" dirty="0">
                <a:solidFill>
                  <a:srgbClr val="92D050"/>
                </a:solidFill>
                <a:latin typeface="JetBrains Mono Light" panose="020B0309020102050004" pitchFamily="49" charset="77"/>
              </a:rPr>
              <a:t>&lt;/</a:t>
            </a:r>
            <a:r>
              <a:rPr lang="en-GB" sz="1080" dirty="0" err="1">
                <a:solidFill>
                  <a:srgbClr val="92D050"/>
                </a:solidFill>
                <a:latin typeface="JetBrains Mono Light" panose="020B0309020102050004" pitchFamily="49" charset="77"/>
              </a:rPr>
              <a:t>groupId</a:t>
            </a:r>
            <a:r>
              <a:rPr lang="en-GB" sz="1080" dirty="0">
                <a:solidFill>
                  <a:srgbClr val="92D050"/>
                </a:solidFill>
                <a:latin typeface="JetBrains Mono Light" panose="020B0309020102050004" pitchFamily="49" charset="77"/>
              </a:rPr>
              <a:t>&gt;</a:t>
            </a:r>
            <a:br>
              <a:rPr lang="en-GB" sz="1080" dirty="0">
                <a:solidFill>
                  <a:srgbClr val="92D050"/>
                </a:solidFill>
                <a:latin typeface="JetBrains Mono Light" panose="020B0309020102050004" pitchFamily="49" charset="77"/>
              </a:rPr>
            </a:br>
            <a:r>
              <a:rPr lang="en-GB" sz="1080" dirty="0">
                <a:solidFill>
                  <a:srgbClr val="92D050"/>
                </a:solidFill>
                <a:latin typeface="JetBrains Mono Light" panose="020B0309020102050004" pitchFamily="49" charset="77"/>
              </a:rPr>
              <a:t>+       &lt;</a:t>
            </a:r>
            <a:r>
              <a:rPr lang="en-GB" sz="1080" dirty="0" err="1">
                <a:solidFill>
                  <a:srgbClr val="92D050"/>
                </a:solidFill>
                <a:latin typeface="JetBrains Mono Light" panose="020B0309020102050004" pitchFamily="49" charset="77"/>
              </a:rPr>
              <a:t>artifactId</a:t>
            </a:r>
            <a:r>
              <a:rPr lang="en-GB" sz="1080" dirty="0">
                <a:solidFill>
                  <a:srgbClr val="92D050"/>
                </a:solidFill>
                <a:latin typeface="JetBrains Mono Light" panose="020B0309020102050004" pitchFamily="49" charset="77"/>
              </a:rPr>
              <a:t>&gt;E&lt;/</a:t>
            </a:r>
            <a:r>
              <a:rPr lang="en-GB" sz="1080" dirty="0" err="1">
                <a:solidFill>
                  <a:srgbClr val="92D050"/>
                </a:solidFill>
                <a:latin typeface="JetBrains Mono Light" panose="020B0309020102050004" pitchFamily="49" charset="77"/>
              </a:rPr>
              <a:t>artifactId</a:t>
            </a:r>
            <a:r>
              <a:rPr lang="en-GB" sz="1080" dirty="0">
                <a:solidFill>
                  <a:srgbClr val="92D050"/>
                </a:solidFill>
                <a:latin typeface="JetBrains Mono Light" panose="020B0309020102050004" pitchFamily="49" charset="77"/>
              </a:rPr>
              <a:t>&gt;</a:t>
            </a:r>
            <a:br>
              <a:rPr lang="en-GB" sz="1080" dirty="0">
                <a:solidFill>
                  <a:srgbClr val="92D050"/>
                </a:solidFill>
                <a:latin typeface="JetBrains Mono Light" panose="020B0309020102050004" pitchFamily="49" charset="77"/>
              </a:rPr>
            </a:br>
            <a:r>
              <a:rPr lang="en-GB" sz="1080" dirty="0">
                <a:solidFill>
                  <a:srgbClr val="92D050"/>
                </a:solidFill>
                <a:latin typeface="JetBrains Mono Light" panose="020B0309020102050004" pitchFamily="49" charset="77"/>
              </a:rPr>
              <a:t>+     &lt;/exclusion&gt;</a:t>
            </a:r>
            <a:br>
              <a:rPr lang="en-GB" sz="1080" dirty="0">
                <a:solidFill>
                  <a:srgbClr val="92D050"/>
                </a:solidFill>
                <a:latin typeface="JetBrains Mono Light" panose="020B0309020102050004" pitchFamily="49" charset="77"/>
              </a:rPr>
            </a:br>
            <a:r>
              <a:rPr lang="en-GB" sz="1080" dirty="0">
                <a:solidFill>
                  <a:srgbClr val="92D050"/>
                </a:solidFill>
                <a:latin typeface="JetBrains Mono Light" panose="020B0309020102050004" pitchFamily="49" charset="77"/>
              </a:rPr>
              <a:t>+   &lt;/exclusions&gt;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&lt;/dependency&gt;</a:t>
            </a:r>
            <a:endParaRPr lang="en-SE" sz="1080" dirty="0">
              <a:latin typeface="JetBrains Mono Light" panose="020B0309020102050004" pitchFamily="49" charset="77"/>
            </a:endParaRPr>
          </a:p>
        </p:txBody>
      </p:sp>
      <p:sp>
        <p:nvSpPr>
          <p:cNvPr id="32" name="Title 1">
            <a:extLst>
              <a:ext uri="{FF2B5EF4-FFF2-40B4-BE49-F238E27FC236}">
                <a16:creationId xmlns:a16="http://schemas.microsoft.com/office/drawing/2014/main" id="{96C5BA47-4F30-3E4E-A9DB-F92CCDBECA99}"/>
              </a:ext>
            </a:extLst>
          </p:cNvPr>
          <p:cNvSpPr>
            <a:spLocks noGrp="1"/>
          </p:cNvSpPr>
          <p:nvPr>
            <p:ph type="title"/>
          </p:nvPr>
        </p:nvSpPr>
        <p:spPr>
          <a:xfrm>
            <a:off x="840259" y="206795"/>
            <a:ext cx="7708964" cy="579342"/>
          </a:xfrm>
        </p:spPr>
        <p:txBody>
          <a:bodyPr>
            <a:normAutofit/>
          </a:bodyPr>
          <a:lstStyle/>
          <a:p>
            <a:r>
              <a:rPr lang="en-SE" sz="2200" dirty="0">
                <a:solidFill>
                  <a:schemeClr val="bg2"/>
                </a:solidFill>
              </a:rPr>
              <a:t>Debloat transitive dependencies</a:t>
            </a:r>
          </a:p>
        </p:txBody>
      </p:sp>
    </p:spTree>
    <p:extLst>
      <p:ext uri="{BB962C8B-B14F-4D97-AF65-F5344CB8AC3E}">
        <p14:creationId xmlns:p14="http://schemas.microsoft.com/office/powerpoint/2010/main" val="88448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8"/>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38" grpId="0" animBg="1"/>
      <p:bldP spid="4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11</a:t>
            </a:fld>
            <a:endParaRPr lang="en-SE"/>
          </a:p>
        </p:txBody>
      </p:sp>
      <p:sp>
        <p:nvSpPr>
          <p:cNvPr id="6" name="Rounded Rectangle 5">
            <a:extLst>
              <a:ext uri="{FF2B5EF4-FFF2-40B4-BE49-F238E27FC236}">
                <a16:creationId xmlns:a16="http://schemas.microsoft.com/office/drawing/2014/main" id="{0E74A6CC-DCA0-874C-805C-6DF93843DFBA}"/>
              </a:ext>
            </a:extLst>
          </p:cNvPr>
          <p:cNvSpPr/>
          <p:nvPr/>
        </p:nvSpPr>
        <p:spPr>
          <a:xfrm>
            <a:off x="3230056" y="1882647"/>
            <a:ext cx="1082661" cy="579342"/>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7" name="Rounded Rectangle 6">
            <a:extLst>
              <a:ext uri="{FF2B5EF4-FFF2-40B4-BE49-F238E27FC236}">
                <a16:creationId xmlns:a16="http://schemas.microsoft.com/office/drawing/2014/main" id="{6B32C7BD-A3BF-4D47-813F-95AFDA0D7B09}"/>
              </a:ext>
            </a:extLst>
          </p:cNvPr>
          <p:cNvSpPr/>
          <p:nvPr/>
        </p:nvSpPr>
        <p:spPr>
          <a:xfrm>
            <a:off x="1708635"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13" name="Curved Connector 12">
            <a:extLst>
              <a:ext uri="{FF2B5EF4-FFF2-40B4-BE49-F238E27FC236}">
                <a16:creationId xmlns:a16="http://schemas.microsoft.com/office/drawing/2014/main" id="{E648F74E-EBEE-1347-97DA-2DCC3B954E1A}"/>
              </a:ext>
            </a:extLst>
          </p:cNvPr>
          <p:cNvCxnSpPr>
            <a:cxnSpLocks/>
            <a:endCxn id="27" idx="0"/>
          </p:cNvCxnSpPr>
          <p:nvPr/>
        </p:nvCxnSpPr>
        <p:spPr>
          <a:xfrm rot="10800000" flipV="1">
            <a:off x="2191479" y="2259340"/>
            <a:ext cx="1287463" cy="927925"/>
          </a:xfrm>
          <a:prstGeom prst="curvedConnector2">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20">
            <a:extLst>
              <a:ext uri="{FF2B5EF4-FFF2-40B4-BE49-F238E27FC236}">
                <a16:creationId xmlns:a16="http://schemas.microsoft.com/office/drawing/2014/main" id="{A9E6994E-507D-3742-8EB3-0C952A2AF95B}"/>
              </a:ext>
            </a:extLst>
          </p:cNvPr>
          <p:cNvSpPr/>
          <p:nvPr/>
        </p:nvSpPr>
        <p:spPr>
          <a:xfrm>
            <a:off x="93195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2" name="Curved Connector 21">
            <a:extLst>
              <a:ext uri="{FF2B5EF4-FFF2-40B4-BE49-F238E27FC236}">
                <a16:creationId xmlns:a16="http://schemas.microsoft.com/office/drawing/2014/main" id="{78D4DDD0-F05E-B844-94FD-D3227C5C87BD}"/>
              </a:ext>
            </a:extLst>
          </p:cNvPr>
          <p:cNvCxnSpPr>
            <a:cxnSpLocks/>
          </p:cNvCxnSpPr>
          <p:nvPr/>
        </p:nvCxnSpPr>
        <p:spPr>
          <a:xfrm rot="5400000">
            <a:off x="1371248" y="3493676"/>
            <a:ext cx="938242" cy="702225"/>
          </a:xfrm>
          <a:prstGeom prst="curvedConnector3">
            <a:avLst>
              <a:gd name="adj1" fmla="val 50000"/>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B85692BA-1C26-4D42-9DFE-386D0D2C8309}"/>
              </a:ext>
            </a:extLst>
          </p:cNvPr>
          <p:cNvSpPr/>
          <p:nvPr/>
        </p:nvSpPr>
        <p:spPr>
          <a:xfrm>
            <a:off x="4716318" y="4128216"/>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3" name="Oval 32">
            <a:extLst>
              <a:ext uri="{FF2B5EF4-FFF2-40B4-BE49-F238E27FC236}">
                <a16:creationId xmlns:a16="http://schemas.microsoft.com/office/drawing/2014/main" id="{998AF2F3-1055-CB48-A948-656397C6B5B4}"/>
              </a:ext>
            </a:extLst>
          </p:cNvPr>
          <p:cNvSpPr/>
          <p:nvPr/>
        </p:nvSpPr>
        <p:spPr>
          <a:xfrm>
            <a:off x="3044359" y="1702732"/>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P</a:t>
            </a:r>
          </a:p>
        </p:txBody>
      </p:sp>
      <p:sp>
        <p:nvSpPr>
          <p:cNvPr id="34" name="Oval 33">
            <a:extLst>
              <a:ext uri="{FF2B5EF4-FFF2-40B4-BE49-F238E27FC236}">
                <a16:creationId xmlns:a16="http://schemas.microsoft.com/office/drawing/2014/main" id="{A1D20211-9C86-7244-BBEF-D25836E64BCE}"/>
              </a:ext>
            </a:extLst>
          </p:cNvPr>
          <p:cNvSpPr/>
          <p:nvPr/>
        </p:nvSpPr>
        <p:spPr>
          <a:xfrm>
            <a:off x="1515065" y="279517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A</a:t>
            </a:r>
          </a:p>
        </p:txBody>
      </p:sp>
      <p:sp>
        <p:nvSpPr>
          <p:cNvPr id="37" name="Oval 36">
            <a:extLst>
              <a:ext uri="{FF2B5EF4-FFF2-40B4-BE49-F238E27FC236}">
                <a16:creationId xmlns:a16="http://schemas.microsoft.com/office/drawing/2014/main" id="{D21BC31E-0739-944D-B2D3-727DA8F6BC06}"/>
              </a:ext>
            </a:extLst>
          </p:cNvPr>
          <p:cNvSpPr/>
          <p:nvPr/>
        </p:nvSpPr>
        <p:spPr>
          <a:xfrm>
            <a:off x="755090"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D</a:t>
            </a:r>
          </a:p>
        </p:txBody>
      </p:sp>
      <p:sp>
        <p:nvSpPr>
          <p:cNvPr id="39" name="Oval 38">
            <a:extLst>
              <a:ext uri="{FF2B5EF4-FFF2-40B4-BE49-F238E27FC236}">
                <a16:creationId xmlns:a16="http://schemas.microsoft.com/office/drawing/2014/main" id="{E16F7D18-65F8-9041-8810-955CEED36B95}"/>
              </a:ext>
            </a:extLst>
          </p:cNvPr>
          <p:cNvSpPr/>
          <p:nvPr/>
        </p:nvSpPr>
        <p:spPr>
          <a:xfrm>
            <a:off x="4532094"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F</a:t>
            </a:r>
          </a:p>
        </p:txBody>
      </p:sp>
      <p:sp>
        <p:nvSpPr>
          <p:cNvPr id="27" name="Rectangle 26">
            <a:extLst>
              <a:ext uri="{FF2B5EF4-FFF2-40B4-BE49-F238E27FC236}">
                <a16:creationId xmlns:a16="http://schemas.microsoft.com/office/drawing/2014/main" id="{7D4DC5A1-1B16-0141-AA69-C49EDE725F3C}"/>
              </a:ext>
            </a:extLst>
          </p:cNvPr>
          <p:cNvSpPr/>
          <p:nvPr/>
        </p:nvSpPr>
        <p:spPr>
          <a:xfrm>
            <a:off x="2018448" y="3187266"/>
            <a:ext cx="346065" cy="19130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40" name="Rectangle 39">
            <a:extLst>
              <a:ext uri="{FF2B5EF4-FFF2-40B4-BE49-F238E27FC236}">
                <a16:creationId xmlns:a16="http://schemas.microsoft.com/office/drawing/2014/main" id="{D0D2F830-8196-D24F-8426-E6185DDB66B0}"/>
              </a:ext>
            </a:extLst>
          </p:cNvPr>
          <p:cNvSpPr/>
          <p:nvPr/>
        </p:nvSpPr>
        <p:spPr>
          <a:xfrm>
            <a:off x="3454242" y="2212914"/>
            <a:ext cx="97765" cy="907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41" name="Rectangle 40">
            <a:extLst>
              <a:ext uri="{FF2B5EF4-FFF2-40B4-BE49-F238E27FC236}">
                <a16:creationId xmlns:a16="http://schemas.microsoft.com/office/drawing/2014/main" id="{98646347-8E95-7E49-95FA-98E5B875EC53}"/>
              </a:ext>
            </a:extLst>
          </p:cNvPr>
          <p:cNvSpPr/>
          <p:nvPr/>
        </p:nvSpPr>
        <p:spPr>
          <a:xfrm>
            <a:off x="1424459" y="4313908"/>
            <a:ext cx="128043" cy="71947"/>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cxnSp>
        <p:nvCxnSpPr>
          <p:cNvPr id="42" name="Curved Connector 41">
            <a:extLst>
              <a:ext uri="{FF2B5EF4-FFF2-40B4-BE49-F238E27FC236}">
                <a16:creationId xmlns:a16="http://schemas.microsoft.com/office/drawing/2014/main" id="{37204AF4-D767-2849-8C04-B995B05A747F}"/>
              </a:ext>
            </a:extLst>
          </p:cNvPr>
          <p:cNvCxnSpPr>
            <a:cxnSpLocks/>
            <a:endCxn id="51" idx="0"/>
          </p:cNvCxnSpPr>
          <p:nvPr/>
        </p:nvCxnSpPr>
        <p:spPr>
          <a:xfrm rot="16200000" flipH="1">
            <a:off x="3651143" y="2580163"/>
            <a:ext cx="2193313" cy="1482134"/>
          </a:xfrm>
          <a:prstGeom prst="curvedConnector3">
            <a:avLst>
              <a:gd name="adj1" fmla="val 64816"/>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DDDC66F1-DA10-D74C-BBAE-0F73E85A8BC7}"/>
              </a:ext>
            </a:extLst>
          </p:cNvPr>
          <p:cNvSpPr/>
          <p:nvPr/>
        </p:nvSpPr>
        <p:spPr>
          <a:xfrm>
            <a:off x="3914827" y="2099601"/>
            <a:ext cx="192569" cy="1371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51" name="Rectangle 50">
            <a:extLst>
              <a:ext uri="{FF2B5EF4-FFF2-40B4-BE49-F238E27FC236}">
                <a16:creationId xmlns:a16="http://schemas.microsoft.com/office/drawing/2014/main" id="{7F940317-7BA5-E848-A93B-754F005B7B72}"/>
              </a:ext>
            </a:extLst>
          </p:cNvPr>
          <p:cNvSpPr/>
          <p:nvPr/>
        </p:nvSpPr>
        <p:spPr>
          <a:xfrm>
            <a:off x="5289453" y="4417887"/>
            <a:ext cx="398828" cy="1448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30" name="Rounded Rectangle 29">
            <a:extLst>
              <a:ext uri="{FF2B5EF4-FFF2-40B4-BE49-F238E27FC236}">
                <a16:creationId xmlns:a16="http://schemas.microsoft.com/office/drawing/2014/main" id="{426B9069-5BAE-7A45-9092-871D4D4BDACD}"/>
              </a:ext>
            </a:extLst>
          </p:cNvPr>
          <p:cNvSpPr/>
          <p:nvPr/>
        </p:nvSpPr>
        <p:spPr>
          <a:xfrm>
            <a:off x="4174987" y="868301"/>
            <a:ext cx="1082661" cy="579342"/>
          </a:xfrm>
          <a:prstGeom prst="roundRect">
            <a:avLst/>
          </a:prstGeom>
          <a:solidFill>
            <a:srgbClr val="711BA6"/>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1" name="Oval 30">
            <a:extLst>
              <a:ext uri="{FF2B5EF4-FFF2-40B4-BE49-F238E27FC236}">
                <a16:creationId xmlns:a16="http://schemas.microsoft.com/office/drawing/2014/main" id="{55A680EA-F0EE-444A-94EB-3E7DC309CA9D}"/>
              </a:ext>
            </a:extLst>
          </p:cNvPr>
          <p:cNvSpPr/>
          <p:nvPr/>
        </p:nvSpPr>
        <p:spPr>
          <a:xfrm>
            <a:off x="3989293" y="693674"/>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Q</a:t>
            </a:r>
          </a:p>
        </p:txBody>
      </p:sp>
      <p:sp>
        <p:nvSpPr>
          <p:cNvPr id="43" name="Rounded Rectangle 42">
            <a:extLst>
              <a:ext uri="{FF2B5EF4-FFF2-40B4-BE49-F238E27FC236}">
                <a16:creationId xmlns:a16="http://schemas.microsoft.com/office/drawing/2014/main" id="{E7747461-4080-A94C-97D3-21A0F8B6EE4D}"/>
              </a:ext>
            </a:extLst>
          </p:cNvPr>
          <p:cNvSpPr/>
          <p:nvPr/>
        </p:nvSpPr>
        <p:spPr>
          <a:xfrm>
            <a:off x="5257648" y="1872020"/>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44" name="Oval 43">
            <a:extLst>
              <a:ext uri="{FF2B5EF4-FFF2-40B4-BE49-F238E27FC236}">
                <a16:creationId xmlns:a16="http://schemas.microsoft.com/office/drawing/2014/main" id="{ADEC0646-357B-0242-8F5D-D6A8155EF6E6}"/>
              </a:ext>
            </a:extLst>
          </p:cNvPr>
          <p:cNvSpPr/>
          <p:nvPr/>
        </p:nvSpPr>
        <p:spPr>
          <a:xfrm>
            <a:off x="5068289" y="169695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G</a:t>
            </a:r>
          </a:p>
        </p:txBody>
      </p:sp>
      <p:sp>
        <p:nvSpPr>
          <p:cNvPr id="49" name="Rectangle 48">
            <a:extLst>
              <a:ext uri="{FF2B5EF4-FFF2-40B4-BE49-F238E27FC236}">
                <a16:creationId xmlns:a16="http://schemas.microsoft.com/office/drawing/2014/main" id="{29218A29-FA63-4F4F-A804-7CD89F36FD30}"/>
              </a:ext>
            </a:extLst>
          </p:cNvPr>
          <p:cNvSpPr/>
          <p:nvPr/>
        </p:nvSpPr>
        <p:spPr>
          <a:xfrm>
            <a:off x="5565993" y="2637058"/>
            <a:ext cx="4114800" cy="757130"/>
          </a:xfrm>
          <a:prstGeom prst="rect">
            <a:avLst/>
          </a:prstGeom>
        </p:spPr>
        <p:txBody>
          <a:bodyPr>
            <a:spAutoFit/>
          </a:bodyPr>
          <a:lstStyle/>
          <a:p>
            <a:r>
              <a:rPr lang="en-GB" sz="1080" dirty="0">
                <a:solidFill>
                  <a:srgbClr val="FF3300"/>
                </a:solidFill>
                <a:latin typeface="JetBrains Mono Light" panose="020B0309020102050004" pitchFamily="49" charset="77"/>
              </a:rPr>
              <a:t>- &lt;parent&gt;</a:t>
            </a:r>
            <a:br>
              <a:rPr lang="en-GB" sz="1080" dirty="0">
                <a:solidFill>
                  <a:srgbClr val="FF3300"/>
                </a:solidFill>
                <a:latin typeface="JetBrains Mono Light" panose="020B0309020102050004" pitchFamily="49" charset="77"/>
              </a:rPr>
            </a:br>
            <a:r>
              <a:rPr lang="en-GB" sz="1080" dirty="0">
                <a:solidFill>
                  <a:srgbClr val="FF3300"/>
                </a:solidFill>
                <a:latin typeface="JetBrains Mono Light" panose="020B0309020102050004" pitchFamily="49" charset="77"/>
              </a:rPr>
              <a:t>-   &lt;</a:t>
            </a:r>
            <a:r>
              <a:rPr lang="en-GB" sz="1080" dirty="0" err="1">
                <a:solidFill>
                  <a:srgbClr val="FF3300"/>
                </a:solidFill>
                <a:latin typeface="JetBrains Mono Light" panose="020B0309020102050004" pitchFamily="49" charset="77"/>
              </a:rPr>
              <a:t>groupId</a:t>
            </a:r>
            <a:r>
              <a:rPr lang="en-GB" sz="1080" dirty="0">
                <a:solidFill>
                  <a:srgbClr val="FF3300"/>
                </a:solidFill>
                <a:latin typeface="JetBrains Mono Light" panose="020B0309020102050004" pitchFamily="49" charset="77"/>
              </a:rPr>
              <a:t>&gt;</a:t>
            </a:r>
            <a:r>
              <a:rPr lang="en-GB" sz="1080" dirty="0" err="1">
                <a:solidFill>
                  <a:srgbClr val="FF3300"/>
                </a:solidFill>
                <a:latin typeface="JetBrains Mono Light" panose="020B0309020102050004" pitchFamily="49" charset="77"/>
              </a:rPr>
              <a:t>org.Q</a:t>
            </a:r>
            <a:r>
              <a:rPr lang="en-GB" sz="1080" dirty="0">
                <a:solidFill>
                  <a:srgbClr val="FF3300"/>
                </a:solidFill>
                <a:latin typeface="JetBrains Mono Light" panose="020B0309020102050004" pitchFamily="49" charset="77"/>
              </a:rPr>
              <a:t>&lt;/</a:t>
            </a:r>
            <a:r>
              <a:rPr lang="en-GB" sz="1080" dirty="0" err="1">
                <a:solidFill>
                  <a:srgbClr val="FF3300"/>
                </a:solidFill>
                <a:latin typeface="JetBrains Mono Light" panose="020B0309020102050004" pitchFamily="49" charset="77"/>
              </a:rPr>
              <a:t>groupId</a:t>
            </a:r>
            <a:r>
              <a:rPr lang="en-GB" sz="1080" dirty="0">
                <a:solidFill>
                  <a:srgbClr val="FF3300"/>
                </a:solidFill>
                <a:latin typeface="JetBrains Mono Light" panose="020B0309020102050004" pitchFamily="49" charset="77"/>
              </a:rPr>
              <a:t>&gt;</a:t>
            </a:r>
            <a:br>
              <a:rPr lang="en-GB" sz="1080" dirty="0">
                <a:solidFill>
                  <a:srgbClr val="FF3300"/>
                </a:solidFill>
                <a:latin typeface="JetBrains Mono Light" panose="020B0309020102050004" pitchFamily="49" charset="77"/>
              </a:rPr>
            </a:br>
            <a:r>
              <a:rPr lang="en-GB" sz="1080" dirty="0">
                <a:solidFill>
                  <a:srgbClr val="FF3300"/>
                </a:solidFill>
                <a:latin typeface="JetBrains Mono Light" panose="020B0309020102050004" pitchFamily="49" charset="77"/>
              </a:rPr>
              <a:t>-   &lt;</a:t>
            </a:r>
            <a:r>
              <a:rPr lang="en-GB" sz="1080" dirty="0" err="1">
                <a:solidFill>
                  <a:srgbClr val="FF3300"/>
                </a:solidFill>
                <a:latin typeface="JetBrains Mono Light" panose="020B0309020102050004" pitchFamily="49" charset="77"/>
              </a:rPr>
              <a:t>artifactId</a:t>
            </a:r>
            <a:r>
              <a:rPr lang="en-GB" sz="1080" dirty="0">
                <a:solidFill>
                  <a:srgbClr val="FF3300"/>
                </a:solidFill>
                <a:latin typeface="JetBrains Mono Light" panose="020B0309020102050004" pitchFamily="49" charset="77"/>
              </a:rPr>
              <a:t>&gt;Q&lt;/</a:t>
            </a:r>
            <a:r>
              <a:rPr lang="en-GB" sz="1080" dirty="0" err="1">
                <a:solidFill>
                  <a:srgbClr val="FF3300"/>
                </a:solidFill>
                <a:latin typeface="JetBrains Mono Light" panose="020B0309020102050004" pitchFamily="49" charset="77"/>
              </a:rPr>
              <a:t>artifactId</a:t>
            </a:r>
            <a:r>
              <a:rPr lang="en-GB" sz="1080" dirty="0">
                <a:solidFill>
                  <a:srgbClr val="FF3300"/>
                </a:solidFill>
                <a:latin typeface="JetBrains Mono Light" panose="020B0309020102050004" pitchFamily="49" charset="77"/>
              </a:rPr>
              <a:t>&gt;</a:t>
            </a:r>
            <a:br>
              <a:rPr lang="en-GB" sz="1080" dirty="0">
                <a:solidFill>
                  <a:srgbClr val="FF3300"/>
                </a:solidFill>
                <a:latin typeface="JetBrains Mono Light" panose="020B0309020102050004" pitchFamily="49" charset="77"/>
              </a:rPr>
            </a:br>
            <a:r>
              <a:rPr lang="en-GB" sz="1080" dirty="0">
                <a:solidFill>
                  <a:srgbClr val="FF3300"/>
                </a:solidFill>
                <a:latin typeface="JetBrains Mono Light" panose="020B0309020102050004" pitchFamily="49" charset="77"/>
              </a:rPr>
              <a:t>- &lt;/parent&gt;</a:t>
            </a:r>
            <a:endParaRPr lang="en-SE" sz="1080" dirty="0">
              <a:solidFill>
                <a:srgbClr val="FF3300"/>
              </a:solidFill>
              <a:latin typeface="JetBrains Mono Light" panose="020B0309020102050004" pitchFamily="49" charset="77"/>
            </a:endParaRPr>
          </a:p>
        </p:txBody>
      </p:sp>
      <p:sp>
        <p:nvSpPr>
          <p:cNvPr id="32" name="Title 1">
            <a:extLst>
              <a:ext uri="{FF2B5EF4-FFF2-40B4-BE49-F238E27FC236}">
                <a16:creationId xmlns:a16="http://schemas.microsoft.com/office/drawing/2014/main" id="{905B52FD-EE56-EB4F-B980-F00C0A16D4B2}"/>
              </a:ext>
            </a:extLst>
          </p:cNvPr>
          <p:cNvSpPr>
            <a:spLocks noGrp="1"/>
          </p:cNvSpPr>
          <p:nvPr>
            <p:ph type="title"/>
          </p:nvPr>
        </p:nvSpPr>
        <p:spPr>
          <a:xfrm>
            <a:off x="840259" y="206795"/>
            <a:ext cx="7708964" cy="579342"/>
          </a:xfrm>
        </p:spPr>
        <p:txBody>
          <a:bodyPr>
            <a:normAutofit/>
          </a:bodyPr>
          <a:lstStyle/>
          <a:p>
            <a:r>
              <a:rPr lang="en-SE" sz="2200" dirty="0">
                <a:solidFill>
                  <a:schemeClr val="bg2"/>
                </a:solidFill>
              </a:rPr>
              <a:t>Debloat inherited dependencies</a:t>
            </a:r>
          </a:p>
        </p:txBody>
      </p:sp>
    </p:spTree>
    <p:extLst>
      <p:ext uri="{BB962C8B-B14F-4D97-AF65-F5344CB8AC3E}">
        <p14:creationId xmlns:p14="http://schemas.microsoft.com/office/powerpoint/2010/main" val="1586657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44"/>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43" grpId="0" animBg="1"/>
      <p:bldP spid="44" grpId="0" animBg="1"/>
      <p:bldP spid="4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12</a:t>
            </a:fld>
            <a:endParaRPr lang="en-SE"/>
          </a:p>
        </p:txBody>
      </p:sp>
      <p:sp>
        <p:nvSpPr>
          <p:cNvPr id="46" name="Rounded Rectangle 45">
            <a:extLst>
              <a:ext uri="{FF2B5EF4-FFF2-40B4-BE49-F238E27FC236}">
                <a16:creationId xmlns:a16="http://schemas.microsoft.com/office/drawing/2014/main" id="{8E7E71A2-3D68-784A-A903-0F3128176B01}"/>
              </a:ext>
            </a:extLst>
          </p:cNvPr>
          <p:cNvSpPr/>
          <p:nvPr/>
        </p:nvSpPr>
        <p:spPr>
          <a:xfrm>
            <a:off x="3240850" y="1890061"/>
            <a:ext cx="1089379" cy="582935"/>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47" name="Rounded Rectangle 46">
            <a:extLst>
              <a:ext uri="{FF2B5EF4-FFF2-40B4-BE49-F238E27FC236}">
                <a16:creationId xmlns:a16="http://schemas.microsoft.com/office/drawing/2014/main" id="{EF24AF4B-1A04-E542-B484-536784DF2A77}"/>
              </a:ext>
            </a:extLst>
          </p:cNvPr>
          <p:cNvSpPr/>
          <p:nvPr/>
        </p:nvSpPr>
        <p:spPr>
          <a:xfrm>
            <a:off x="2290055" y="3019812"/>
            <a:ext cx="1089379" cy="582935"/>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48" name="Rounded Rectangle 47">
            <a:extLst>
              <a:ext uri="{FF2B5EF4-FFF2-40B4-BE49-F238E27FC236}">
                <a16:creationId xmlns:a16="http://schemas.microsoft.com/office/drawing/2014/main" id="{E59D12F7-705F-DC45-A4E1-8A1DCAD705BB}"/>
              </a:ext>
            </a:extLst>
          </p:cNvPr>
          <p:cNvSpPr/>
          <p:nvPr/>
        </p:nvSpPr>
        <p:spPr>
          <a:xfrm>
            <a:off x="4176056" y="3033273"/>
            <a:ext cx="1089379" cy="582935"/>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52" name="Rounded Rectangle 51">
            <a:extLst>
              <a:ext uri="{FF2B5EF4-FFF2-40B4-BE49-F238E27FC236}">
                <a16:creationId xmlns:a16="http://schemas.microsoft.com/office/drawing/2014/main" id="{CB53AABF-2970-104D-9CD5-797A1C784D78}"/>
              </a:ext>
            </a:extLst>
          </p:cNvPr>
          <p:cNvSpPr/>
          <p:nvPr/>
        </p:nvSpPr>
        <p:spPr>
          <a:xfrm>
            <a:off x="2290054" y="4121769"/>
            <a:ext cx="1089379" cy="582935"/>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54" name="Oval 53">
            <a:extLst>
              <a:ext uri="{FF2B5EF4-FFF2-40B4-BE49-F238E27FC236}">
                <a16:creationId xmlns:a16="http://schemas.microsoft.com/office/drawing/2014/main" id="{31BB5AEA-6ED1-784F-8F05-BC32615561D4}"/>
              </a:ext>
            </a:extLst>
          </p:cNvPr>
          <p:cNvSpPr/>
          <p:nvPr/>
        </p:nvSpPr>
        <p:spPr>
          <a:xfrm>
            <a:off x="3054004" y="1725911"/>
            <a:ext cx="373692" cy="373692"/>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P</a:t>
            </a:r>
          </a:p>
        </p:txBody>
      </p:sp>
      <p:sp>
        <p:nvSpPr>
          <p:cNvPr id="55" name="Oval 54">
            <a:extLst>
              <a:ext uri="{FF2B5EF4-FFF2-40B4-BE49-F238E27FC236}">
                <a16:creationId xmlns:a16="http://schemas.microsoft.com/office/drawing/2014/main" id="{B75D9331-38B7-6049-93A1-EF68F2A106F1}"/>
              </a:ext>
            </a:extLst>
          </p:cNvPr>
          <p:cNvSpPr/>
          <p:nvPr/>
        </p:nvSpPr>
        <p:spPr>
          <a:xfrm>
            <a:off x="2101417" y="2846426"/>
            <a:ext cx="373692" cy="373692"/>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A</a:t>
            </a:r>
          </a:p>
        </p:txBody>
      </p:sp>
      <p:sp>
        <p:nvSpPr>
          <p:cNvPr id="56" name="Oval 55">
            <a:extLst>
              <a:ext uri="{FF2B5EF4-FFF2-40B4-BE49-F238E27FC236}">
                <a16:creationId xmlns:a16="http://schemas.microsoft.com/office/drawing/2014/main" id="{3CFD34BB-F508-2244-B6C8-6CC658A37CF9}"/>
              </a:ext>
            </a:extLst>
          </p:cNvPr>
          <p:cNvSpPr/>
          <p:nvPr/>
        </p:nvSpPr>
        <p:spPr>
          <a:xfrm>
            <a:off x="3989210" y="2858615"/>
            <a:ext cx="373692" cy="373692"/>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F</a:t>
            </a:r>
          </a:p>
        </p:txBody>
      </p:sp>
      <p:sp>
        <p:nvSpPr>
          <p:cNvPr id="57" name="Oval 56">
            <a:extLst>
              <a:ext uri="{FF2B5EF4-FFF2-40B4-BE49-F238E27FC236}">
                <a16:creationId xmlns:a16="http://schemas.microsoft.com/office/drawing/2014/main" id="{27AE6962-781D-F247-AB5E-2CC96F74D988}"/>
              </a:ext>
            </a:extLst>
          </p:cNvPr>
          <p:cNvSpPr/>
          <p:nvPr/>
        </p:nvSpPr>
        <p:spPr>
          <a:xfrm>
            <a:off x="2104343" y="3969670"/>
            <a:ext cx="373692" cy="373692"/>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D</a:t>
            </a:r>
          </a:p>
        </p:txBody>
      </p:sp>
      <p:cxnSp>
        <p:nvCxnSpPr>
          <p:cNvPr id="59" name="Curved Connector 58">
            <a:extLst>
              <a:ext uri="{FF2B5EF4-FFF2-40B4-BE49-F238E27FC236}">
                <a16:creationId xmlns:a16="http://schemas.microsoft.com/office/drawing/2014/main" id="{02AD5628-38EE-2545-AA45-A1ADA2EA98BF}"/>
              </a:ext>
            </a:extLst>
          </p:cNvPr>
          <p:cNvCxnSpPr>
            <a:cxnSpLocks/>
            <a:stCxn id="62" idx="1"/>
            <a:endCxn id="61" idx="0"/>
          </p:cNvCxnSpPr>
          <p:nvPr/>
        </p:nvCxnSpPr>
        <p:spPr>
          <a:xfrm rot="10800000" flipV="1">
            <a:off x="2665664" y="2258295"/>
            <a:ext cx="788576" cy="948700"/>
          </a:xfrm>
          <a:prstGeom prst="curvedConnector2">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0" name="Curved Connector 59">
            <a:extLst>
              <a:ext uri="{FF2B5EF4-FFF2-40B4-BE49-F238E27FC236}">
                <a16:creationId xmlns:a16="http://schemas.microsoft.com/office/drawing/2014/main" id="{C2791EF3-AFF5-554C-8D98-2AA701E9D49A}"/>
              </a:ext>
            </a:extLst>
          </p:cNvPr>
          <p:cNvCxnSpPr>
            <a:cxnSpLocks/>
            <a:endCxn id="63" idx="0"/>
          </p:cNvCxnSpPr>
          <p:nvPr/>
        </p:nvCxnSpPr>
        <p:spPr>
          <a:xfrm rot="16200000" flipH="1">
            <a:off x="2245513" y="3813652"/>
            <a:ext cx="903186" cy="62887"/>
          </a:xfrm>
          <a:prstGeom prst="curvedConnector3">
            <a:avLst>
              <a:gd name="adj1" fmla="val 50000"/>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1C2C177F-C0F4-3145-997E-CDAF67DB403A}"/>
              </a:ext>
            </a:extLst>
          </p:cNvPr>
          <p:cNvSpPr/>
          <p:nvPr/>
        </p:nvSpPr>
        <p:spPr>
          <a:xfrm>
            <a:off x="2492633" y="3206995"/>
            <a:ext cx="346065" cy="19130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62" name="Rectangle 61">
            <a:extLst>
              <a:ext uri="{FF2B5EF4-FFF2-40B4-BE49-F238E27FC236}">
                <a16:creationId xmlns:a16="http://schemas.microsoft.com/office/drawing/2014/main" id="{F6357F88-A809-564E-BC88-86BC935335AA}"/>
              </a:ext>
            </a:extLst>
          </p:cNvPr>
          <p:cNvSpPr/>
          <p:nvPr/>
        </p:nvSpPr>
        <p:spPr>
          <a:xfrm>
            <a:off x="3454242" y="2212914"/>
            <a:ext cx="97765" cy="907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63" name="Rectangle 62">
            <a:extLst>
              <a:ext uri="{FF2B5EF4-FFF2-40B4-BE49-F238E27FC236}">
                <a16:creationId xmlns:a16="http://schemas.microsoft.com/office/drawing/2014/main" id="{0D6DB49A-62A3-0244-ACB6-A660559352CA}"/>
              </a:ext>
            </a:extLst>
          </p:cNvPr>
          <p:cNvSpPr/>
          <p:nvPr/>
        </p:nvSpPr>
        <p:spPr>
          <a:xfrm>
            <a:off x="2664527" y="4296689"/>
            <a:ext cx="128043" cy="71947"/>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cxnSp>
        <p:nvCxnSpPr>
          <p:cNvPr id="64" name="Curved Connector 63">
            <a:extLst>
              <a:ext uri="{FF2B5EF4-FFF2-40B4-BE49-F238E27FC236}">
                <a16:creationId xmlns:a16="http://schemas.microsoft.com/office/drawing/2014/main" id="{9FBEDD87-35A4-794C-A93C-D0165FBD2191}"/>
              </a:ext>
            </a:extLst>
          </p:cNvPr>
          <p:cNvCxnSpPr>
            <a:cxnSpLocks/>
            <a:stCxn id="65" idx="2"/>
            <a:endCxn id="66" idx="0"/>
          </p:cNvCxnSpPr>
          <p:nvPr/>
        </p:nvCxnSpPr>
        <p:spPr>
          <a:xfrm rot="16200000" flipH="1">
            <a:off x="3937274" y="2310599"/>
            <a:ext cx="1136775" cy="989098"/>
          </a:xfrm>
          <a:prstGeom prst="curvedConnector3">
            <a:avLst>
              <a:gd name="adj1" fmla="val 33410"/>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5409C221-46EC-C547-B2B6-D909F26E067B}"/>
              </a:ext>
            </a:extLst>
          </p:cNvPr>
          <p:cNvSpPr/>
          <p:nvPr/>
        </p:nvSpPr>
        <p:spPr>
          <a:xfrm>
            <a:off x="3914827" y="2099601"/>
            <a:ext cx="192569" cy="1371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66" name="Rectangle 65">
            <a:extLst>
              <a:ext uri="{FF2B5EF4-FFF2-40B4-BE49-F238E27FC236}">
                <a16:creationId xmlns:a16="http://schemas.microsoft.com/office/drawing/2014/main" id="{D28A673A-8572-984B-A07D-60E6510BFD79}"/>
              </a:ext>
            </a:extLst>
          </p:cNvPr>
          <p:cNvSpPr/>
          <p:nvPr/>
        </p:nvSpPr>
        <p:spPr>
          <a:xfrm>
            <a:off x="4800794" y="3373537"/>
            <a:ext cx="398828" cy="1448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24" name="Title 1">
            <a:extLst>
              <a:ext uri="{FF2B5EF4-FFF2-40B4-BE49-F238E27FC236}">
                <a16:creationId xmlns:a16="http://schemas.microsoft.com/office/drawing/2014/main" id="{B1FF9420-89C6-DE45-A01E-9BAB871CD861}"/>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Debloat analysis result</a:t>
            </a:r>
          </a:p>
        </p:txBody>
      </p:sp>
    </p:spTree>
    <p:extLst>
      <p:ext uri="{BB962C8B-B14F-4D97-AF65-F5344CB8AC3E}">
        <p14:creationId xmlns:p14="http://schemas.microsoft.com/office/powerpoint/2010/main" val="823626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13</a:t>
            </a:fld>
            <a:endParaRPr lang="en-SE"/>
          </a:p>
        </p:txBody>
      </p:sp>
      <p:sp>
        <p:nvSpPr>
          <p:cNvPr id="46" name="Rounded Rectangle 45">
            <a:extLst>
              <a:ext uri="{FF2B5EF4-FFF2-40B4-BE49-F238E27FC236}">
                <a16:creationId xmlns:a16="http://schemas.microsoft.com/office/drawing/2014/main" id="{8E7E71A2-3D68-784A-A903-0F3128176B01}"/>
              </a:ext>
            </a:extLst>
          </p:cNvPr>
          <p:cNvSpPr/>
          <p:nvPr/>
        </p:nvSpPr>
        <p:spPr>
          <a:xfrm>
            <a:off x="3240850" y="1890061"/>
            <a:ext cx="1089379" cy="582935"/>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47" name="Rounded Rectangle 46">
            <a:extLst>
              <a:ext uri="{FF2B5EF4-FFF2-40B4-BE49-F238E27FC236}">
                <a16:creationId xmlns:a16="http://schemas.microsoft.com/office/drawing/2014/main" id="{EF24AF4B-1A04-E542-B484-536784DF2A77}"/>
              </a:ext>
            </a:extLst>
          </p:cNvPr>
          <p:cNvSpPr/>
          <p:nvPr/>
        </p:nvSpPr>
        <p:spPr>
          <a:xfrm>
            <a:off x="2290055" y="3019812"/>
            <a:ext cx="1089379" cy="582935"/>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48" name="Rounded Rectangle 47">
            <a:extLst>
              <a:ext uri="{FF2B5EF4-FFF2-40B4-BE49-F238E27FC236}">
                <a16:creationId xmlns:a16="http://schemas.microsoft.com/office/drawing/2014/main" id="{E59D12F7-705F-DC45-A4E1-8A1DCAD705BB}"/>
              </a:ext>
            </a:extLst>
          </p:cNvPr>
          <p:cNvSpPr/>
          <p:nvPr/>
        </p:nvSpPr>
        <p:spPr>
          <a:xfrm>
            <a:off x="4176056" y="3033273"/>
            <a:ext cx="1089379" cy="582935"/>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cxnSp>
        <p:nvCxnSpPr>
          <p:cNvPr id="49" name="Curved Connector 48">
            <a:extLst>
              <a:ext uri="{FF2B5EF4-FFF2-40B4-BE49-F238E27FC236}">
                <a16:creationId xmlns:a16="http://schemas.microsoft.com/office/drawing/2014/main" id="{73D6EFDC-FDFF-8749-8171-6EF66AC3D32B}"/>
              </a:ext>
            </a:extLst>
          </p:cNvPr>
          <p:cNvCxnSpPr>
            <a:stCxn id="46" idx="2"/>
            <a:endCxn id="47" idx="0"/>
          </p:cNvCxnSpPr>
          <p:nvPr/>
        </p:nvCxnSpPr>
        <p:spPr>
          <a:xfrm rot="5400000">
            <a:off x="3036737" y="2271008"/>
            <a:ext cx="546815" cy="950793"/>
          </a:xfrm>
          <a:prstGeom prst="curvedConnector3">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urved Connector 49">
            <a:extLst>
              <a:ext uri="{FF2B5EF4-FFF2-40B4-BE49-F238E27FC236}">
                <a16:creationId xmlns:a16="http://schemas.microsoft.com/office/drawing/2014/main" id="{11A9A7EC-5381-534B-A3A2-BFF1E31FB93B}"/>
              </a:ext>
            </a:extLst>
          </p:cNvPr>
          <p:cNvCxnSpPr>
            <a:cxnSpLocks/>
            <a:stCxn id="46" idx="2"/>
            <a:endCxn id="48" idx="0"/>
          </p:cNvCxnSpPr>
          <p:nvPr/>
        </p:nvCxnSpPr>
        <p:spPr>
          <a:xfrm rot="16200000" flipH="1">
            <a:off x="3973004" y="2285529"/>
            <a:ext cx="560276" cy="935206"/>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52" name="Rounded Rectangle 51">
            <a:extLst>
              <a:ext uri="{FF2B5EF4-FFF2-40B4-BE49-F238E27FC236}">
                <a16:creationId xmlns:a16="http://schemas.microsoft.com/office/drawing/2014/main" id="{CB53AABF-2970-104D-9CD5-797A1C784D78}"/>
              </a:ext>
            </a:extLst>
          </p:cNvPr>
          <p:cNvSpPr/>
          <p:nvPr/>
        </p:nvSpPr>
        <p:spPr>
          <a:xfrm>
            <a:off x="2290054" y="4121769"/>
            <a:ext cx="1089379" cy="582935"/>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cxnSp>
        <p:nvCxnSpPr>
          <p:cNvPr id="53" name="Straight Arrow Connector 52">
            <a:extLst>
              <a:ext uri="{FF2B5EF4-FFF2-40B4-BE49-F238E27FC236}">
                <a16:creationId xmlns:a16="http://schemas.microsoft.com/office/drawing/2014/main" id="{93D818DE-14A9-244B-BDC6-E9E4A8E70579}"/>
              </a:ext>
            </a:extLst>
          </p:cNvPr>
          <p:cNvCxnSpPr>
            <a:cxnSpLocks/>
            <a:stCxn id="47" idx="2"/>
            <a:endCxn id="52" idx="0"/>
          </p:cNvCxnSpPr>
          <p:nvPr/>
        </p:nvCxnSpPr>
        <p:spPr>
          <a:xfrm flipH="1">
            <a:off x="2834744" y="3602748"/>
            <a:ext cx="1" cy="519021"/>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31BB5AEA-6ED1-784F-8F05-BC32615561D4}"/>
              </a:ext>
            </a:extLst>
          </p:cNvPr>
          <p:cNvSpPr/>
          <p:nvPr/>
        </p:nvSpPr>
        <p:spPr>
          <a:xfrm>
            <a:off x="3054004" y="1725911"/>
            <a:ext cx="373692" cy="373692"/>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P</a:t>
            </a:r>
          </a:p>
        </p:txBody>
      </p:sp>
      <p:sp>
        <p:nvSpPr>
          <p:cNvPr id="55" name="Oval 54">
            <a:extLst>
              <a:ext uri="{FF2B5EF4-FFF2-40B4-BE49-F238E27FC236}">
                <a16:creationId xmlns:a16="http://schemas.microsoft.com/office/drawing/2014/main" id="{B75D9331-38B7-6049-93A1-EF68F2A106F1}"/>
              </a:ext>
            </a:extLst>
          </p:cNvPr>
          <p:cNvSpPr/>
          <p:nvPr/>
        </p:nvSpPr>
        <p:spPr>
          <a:xfrm>
            <a:off x="2101417" y="2846426"/>
            <a:ext cx="373692" cy="373692"/>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A</a:t>
            </a:r>
          </a:p>
        </p:txBody>
      </p:sp>
      <p:sp>
        <p:nvSpPr>
          <p:cNvPr id="56" name="Oval 55">
            <a:extLst>
              <a:ext uri="{FF2B5EF4-FFF2-40B4-BE49-F238E27FC236}">
                <a16:creationId xmlns:a16="http://schemas.microsoft.com/office/drawing/2014/main" id="{3CFD34BB-F508-2244-B6C8-6CC658A37CF9}"/>
              </a:ext>
            </a:extLst>
          </p:cNvPr>
          <p:cNvSpPr/>
          <p:nvPr/>
        </p:nvSpPr>
        <p:spPr>
          <a:xfrm>
            <a:off x="3989210" y="2858615"/>
            <a:ext cx="373692" cy="373692"/>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F</a:t>
            </a:r>
          </a:p>
        </p:txBody>
      </p:sp>
      <p:sp>
        <p:nvSpPr>
          <p:cNvPr id="57" name="Oval 56">
            <a:extLst>
              <a:ext uri="{FF2B5EF4-FFF2-40B4-BE49-F238E27FC236}">
                <a16:creationId xmlns:a16="http://schemas.microsoft.com/office/drawing/2014/main" id="{27AE6962-781D-F247-AB5E-2CC96F74D988}"/>
              </a:ext>
            </a:extLst>
          </p:cNvPr>
          <p:cNvSpPr/>
          <p:nvPr/>
        </p:nvSpPr>
        <p:spPr>
          <a:xfrm>
            <a:off x="2104343" y="3969670"/>
            <a:ext cx="373692" cy="373692"/>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D</a:t>
            </a:r>
          </a:p>
        </p:txBody>
      </p:sp>
      <p:sp>
        <p:nvSpPr>
          <p:cNvPr id="19" name="Title 1">
            <a:extLst>
              <a:ext uri="{FF2B5EF4-FFF2-40B4-BE49-F238E27FC236}">
                <a16:creationId xmlns:a16="http://schemas.microsoft.com/office/drawing/2014/main" id="{F4979D22-72E1-1C48-9998-F799952873F9}"/>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Debloated dependency tree</a:t>
            </a:r>
          </a:p>
        </p:txBody>
      </p:sp>
    </p:spTree>
    <p:extLst>
      <p:ext uri="{BB962C8B-B14F-4D97-AF65-F5344CB8AC3E}">
        <p14:creationId xmlns:p14="http://schemas.microsoft.com/office/powerpoint/2010/main" val="2473287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14</a:t>
            </a:fld>
            <a:endParaRPr lang="en-SE"/>
          </a:p>
        </p:txBody>
      </p:sp>
      <p:sp>
        <p:nvSpPr>
          <p:cNvPr id="46" name="Rounded Rectangle 45">
            <a:extLst>
              <a:ext uri="{FF2B5EF4-FFF2-40B4-BE49-F238E27FC236}">
                <a16:creationId xmlns:a16="http://schemas.microsoft.com/office/drawing/2014/main" id="{8E7E71A2-3D68-784A-A903-0F3128176B01}"/>
              </a:ext>
            </a:extLst>
          </p:cNvPr>
          <p:cNvSpPr/>
          <p:nvPr/>
        </p:nvSpPr>
        <p:spPr>
          <a:xfrm>
            <a:off x="3240850" y="1890061"/>
            <a:ext cx="1089379" cy="582935"/>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47" name="Rounded Rectangle 46">
            <a:extLst>
              <a:ext uri="{FF2B5EF4-FFF2-40B4-BE49-F238E27FC236}">
                <a16:creationId xmlns:a16="http://schemas.microsoft.com/office/drawing/2014/main" id="{EF24AF4B-1A04-E542-B484-536784DF2A77}"/>
              </a:ext>
            </a:extLst>
          </p:cNvPr>
          <p:cNvSpPr/>
          <p:nvPr/>
        </p:nvSpPr>
        <p:spPr>
          <a:xfrm>
            <a:off x="2290055" y="3019812"/>
            <a:ext cx="1089379" cy="582935"/>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48" name="Rounded Rectangle 47">
            <a:extLst>
              <a:ext uri="{FF2B5EF4-FFF2-40B4-BE49-F238E27FC236}">
                <a16:creationId xmlns:a16="http://schemas.microsoft.com/office/drawing/2014/main" id="{E59D12F7-705F-DC45-A4E1-8A1DCAD705BB}"/>
              </a:ext>
            </a:extLst>
          </p:cNvPr>
          <p:cNvSpPr/>
          <p:nvPr/>
        </p:nvSpPr>
        <p:spPr>
          <a:xfrm>
            <a:off x="4176056" y="3033273"/>
            <a:ext cx="1089379" cy="582935"/>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cxnSp>
        <p:nvCxnSpPr>
          <p:cNvPr id="49" name="Curved Connector 48">
            <a:extLst>
              <a:ext uri="{FF2B5EF4-FFF2-40B4-BE49-F238E27FC236}">
                <a16:creationId xmlns:a16="http://schemas.microsoft.com/office/drawing/2014/main" id="{73D6EFDC-FDFF-8749-8171-6EF66AC3D32B}"/>
              </a:ext>
            </a:extLst>
          </p:cNvPr>
          <p:cNvCxnSpPr>
            <a:stCxn id="46" idx="2"/>
            <a:endCxn id="47" idx="0"/>
          </p:cNvCxnSpPr>
          <p:nvPr/>
        </p:nvCxnSpPr>
        <p:spPr>
          <a:xfrm rot="5400000">
            <a:off x="3036737" y="2271008"/>
            <a:ext cx="546815" cy="950793"/>
          </a:xfrm>
          <a:prstGeom prst="curvedConnector3">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urved Connector 49">
            <a:extLst>
              <a:ext uri="{FF2B5EF4-FFF2-40B4-BE49-F238E27FC236}">
                <a16:creationId xmlns:a16="http://schemas.microsoft.com/office/drawing/2014/main" id="{11A9A7EC-5381-534B-A3A2-BFF1E31FB93B}"/>
              </a:ext>
            </a:extLst>
          </p:cNvPr>
          <p:cNvCxnSpPr>
            <a:cxnSpLocks/>
            <a:stCxn id="46" idx="2"/>
            <a:endCxn id="48" idx="0"/>
          </p:cNvCxnSpPr>
          <p:nvPr/>
        </p:nvCxnSpPr>
        <p:spPr>
          <a:xfrm rot="16200000" flipH="1">
            <a:off x="3973004" y="2285529"/>
            <a:ext cx="560276" cy="935206"/>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52" name="Rounded Rectangle 51">
            <a:extLst>
              <a:ext uri="{FF2B5EF4-FFF2-40B4-BE49-F238E27FC236}">
                <a16:creationId xmlns:a16="http://schemas.microsoft.com/office/drawing/2014/main" id="{CB53AABF-2970-104D-9CD5-797A1C784D78}"/>
              </a:ext>
            </a:extLst>
          </p:cNvPr>
          <p:cNvSpPr/>
          <p:nvPr/>
        </p:nvSpPr>
        <p:spPr>
          <a:xfrm>
            <a:off x="2290054" y="4121769"/>
            <a:ext cx="1089379" cy="582935"/>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cxnSp>
        <p:nvCxnSpPr>
          <p:cNvPr id="53" name="Straight Arrow Connector 52">
            <a:extLst>
              <a:ext uri="{FF2B5EF4-FFF2-40B4-BE49-F238E27FC236}">
                <a16:creationId xmlns:a16="http://schemas.microsoft.com/office/drawing/2014/main" id="{93D818DE-14A9-244B-BDC6-E9E4A8E70579}"/>
              </a:ext>
            </a:extLst>
          </p:cNvPr>
          <p:cNvCxnSpPr>
            <a:cxnSpLocks/>
            <a:stCxn id="47" idx="2"/>
            <a:endCxn id="52" idx="0"/>
          </p:cNvCxnSpPr>
          <p:nvPr/>
        </p:nvCxnSpPr>
        <p:spPr>
          <a:xfrm flipH="1">
            <a:off x="2834744" y="3602748"/>
            <a:ext cx="1" cy="519021"/>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a:extLst>
              <a:ext uri="{FF2B5EF4-FFF2-40B4-BE49-F238E27FC236}">
                <a16:creationId xmlns:a16="http://schemas.microsoft.com/office/drawing/2014/main" id="{31BB5AEA-6ED1-784F-8F05-BC32615561D4}"/>
              </a:ext>
            </a:extLst>
          </p:cNvPr>
          <p:cNvSpPr/>
          <p:nvPr/>
        </p:nvSpPr>
        <p:spPr>
          <a:xfrm>
            <a:off x="3598692" y="1994683"/>
            <a:ext cx="373692" cy="373692"/>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P</a:t>
            </a:r>
          </a:p>
        </p:txBody>
      </p:sp>
      <p:sp>
        <p:nvSpPr>
          <p:cNvPr id="55" name="Oval 54">
            <a:extLst>
              <a:ext uri="{FF2B5EF4-FFF2-40B4-BE49-F238E27FC236}">
                <a16:creationId xmlns:a16="http://schemas.microsoft.com/office/drawing/2014/main" id="{B75D9331-38B7-6049-93A1-EF68F2A106F1}"/>
              </a:ext>
            </a:extLst>
          </p:cNvPr>
          <p:cNvSpPr/>
          <p:nvPr/>
        </p:nvSpPr>
        <p:spPr>
          <a:xfrm>
            <a:off x="2647897" y="3124432"/>
            <a:ext cx="373692" cy="373692"/>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A</a:t>
            </a:r>
          </a:p>
        </p:txBody>
      </p:sp>
      <p:sp>
        <p:nvSpPr>
          <p:cNvPr id="56" name="Oval 55">
            <a:extLst>
              <a:ext uri="{FF2B5EF4-FFF2-40B4-BE49-F238E27FC236}">
                <a16:creationId xmlns:a16="http://schemas.microsoft.com/office/drawing/2014/main" id="{3CFD34BB-F508-2244-B6C8-6CC658A37CF9}"/>
              </a:ext>
            </a:extLst>
          </p:cNvPr>
          <p:cNvSpPr/>
          <p:nvPr/>
        </p:nvSpPr>
        <p:spPr>
          <a:xfrm>
            <a:off x="4533899" y="3137894"/>
            <a:ext cx="373692" cy="373692"/>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F</a:t>
            </a:r>
          </a:p>
        </p:txBody>
      </p:sp>
      <p:sp>
        <p:nvSpPr>
          <p:cNvPr id="57" name="Oval 56">
            <a:extLst>
              <a:ext uri="{FF2B5EF4-FFF2-40B4-BE49-F238E27FC236}">
                <a16:creationId xmlns:a16="http://schemas.microsoft.com/office/drawing/2014/main" id="{27AE6962-781D-F247-AB5E-2CC96F74D988}"/>
              </a:ext>
            </a:extLst>
          </p:cNvPr>
          <p:cNvSpPr/>
          <p:nvPr/>
        </p:nvSpPr>
        <p:spPr>
          <a:xfrm>
            <a:off x="2647896" y="4226390"/>
            <a:ext cx="373692" cy="373692"/>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D</a:t>
            </a:r>
          </a:p>
        </p:txBody>
      </p:sp>
      <p:sp>
        <p:nvSpPr>
          <p:cNvPr id="19" name="Title 1">
            <a:extLst>
              <a:ext uri="{FF2B5EF4-FFF2-40B4-BE49-F238E27FC236}">
                <a16:creationId xmlns:a16="http://schemas.microsoft.com/office/drawing/2014/main" id="{90178247-3E5E-F941-8775-484E4F2B2D62}"/>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Debloated dependency tree</a:t>
            </a:r>
          </a:p>
        </p:txBody>
      </p:sp>
    </p:spTree>
    <p:extLst>
      <p:ext uri="{BB962C8B-B14F-4D97-AF65-F5344CB8AC3E}">
        <p14:creationId xmlns:p14="http://schemas.microsoft.com/office/powerpoint/2010/main" val="4129457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15</a:t>
            </a:fld>
            <a:endParaRPr lang="en-SE"/>
          </a:p>
        </p:txBody>
      </p:sp>
      <p:grpSp>
        <p:nvGrpSpPr>
          <p:cNvPr id="24" name="Group 23">
            <a:extLst>
              <a:ext uri="{FF2B5EF4-FFF2-40B4-BE49-F238E27FC236}">
                <a16:creationId xmlns:a16="http://schemas.microsoft.com/office/drawing/2014/main" id="{EB6F836B-E382-4C4B-923B-CEBC71B1D1E2}"/>
              </a:ext>
            </a:extLst>
          </p:cNvPr>
          <p:cNvGrpSpPr/>
          <p:nvPr/>
        </p:nvGrpSpPr>
        <p:grpSpPr>
          <a:xfrm>
            <a:off x="6097763" y="1961854"/>
            <a:ext cx="2004014" cy="1895752"/>
            <a:chOff x="4572000" y="1911874"/>
            <a:chExt cx="3285593" cy="3108098"/>
          </a:xfrm>
        </p:grpSpPr>
        <p:sp>
          <p:nvSpPr>
            <p:cNvPr id="6" name="Rounded Rectangle 5">
              <a:extLst>
                <a:ext uri="{FF2B5EF4-FFF2-40B4-BE49-F238E27FC236}">
                  <a16:creationId xmlns:a16="http://schemas.microsoft.com/office/drawing/2014/main" id="{0E74A6CC-DCA0-874C-805C-6DF93843DFBA}"/>
                </a:ext>
              </a:extLst>
            </p:cNvPr>
            <p:cNvSpPr/>
            <p:nvPr/>
          </p:nvSpPr>
          <p:spPr>
            <a:xfrm>
              <a:off x="5621925" y="1911874"/>
              <a:ext cx="1202957" cy="643713"/>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7" name="Rounded Rectangle 6">
              <a:extLst>
                <a:ext uri="{FF2B5EF4-FFF2-40B4-BE49-F238E27FC236}">
                  <a16:creationId xmlns:a16="http://schemas.microsoft.com/office/drawing/2014/main" id="{6B32C7BD-A3BF-4D47-813F-95AFDA0D7B09}"/>
                </a:ext>
              </a:extLst>
            </p:cNvPr>
            <p:cNvSpPr/>
            <p:nvPr/>
          </p:nvSpPr>
          <p:spPr>
            <a:xfrm>
              <a:off x="4572002" y="3159412"/>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9" name="Rounded Rectangle 8">
              <a:extLst>
                <a:ext uri="{FF2B5EF4-FFF2-40B4-BE49-F238E27FC236}">
                  <a16:creationId xmlns:a16="http://schemas.microsoft.com/office/drawing/2014/main" id="{1A027F55-9DF5-FC44-9F8C-92B5CC9B8092}"/>
                </a:ext>
              </a:extLst>
            </p:cNvPr>
            <p:cNvSpPr/>
            <p:nvPr/>
          </p:nvSpPr>
          <p:spPr>
            <a:xfrm>
              <a:off x="6654636" y="3174277"/>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cxnSp>
          <p:nvCxnSpPr>
            <p:cNvPr id="13" name="Curved Connector 12">
              <a:extLst>
                <a:ext uri="{FF2B5EF4-FFF2-40B4-BE49-F238E27FC236}">
                  <a16:creationId xmlns:a16="http://schemas.microsoft.com/office/drawing/2014/main" id="{E648F74E-EBEE-1347-97DA-2DCC3B954E1A}"/>
                </a:ext>
              </a:extLst>
            </p:cNvPr>
            <p:cNvCxnSpPr>
              <a:stCxn id="6" idx="2"/>
              <a:endCxn id="7" idx="0"/>
            </p:cNvCxnSpPr>
            <p:nvPr/>
          </p:nvCxnSpPr>
          <p:spPr>
            <a:xfrm rot="5400000">
              <a:off x="5396531" y="2332538"/>
              <a:ext cx="603825" cy="1049923"/>
            </a:xfrm>
            <a:prstGeom prst="curvedConnector3">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81EAD48C-5BAE-584E-85A5-95A8C5846A1D}"/>
                </a:ext>
              </a:extLst>
            </p:cNvPr>
            <p:cNvCxnSpPr>
              <a:cxnSpLocks/>
              <a:stCxn id="6" idx="2"/>
              <a:endCxn id="9" idx="0"/>
            </p:cNvCxnSpPr>
            <p:nvPr/>
          </p:nvCxnSpPr>
          <p:spPr>
            <a:xfrm rot="16200000" flipH="1">
              <a:off x="6430414" y="2348576"/>
              <a:ext cx="618690" cy="1032711"/>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1" name="Rounded Rectangle 20">
              <a:extLst>
                <a:ext uri="{FF2B5EF4-FFF2-40B4-BE49-F238E27FC236}">
                  <a16:creationId xmlns:a16="http://schemas.microsoft.com/office/drawing/2014/main" id="{A9E6994E-507D-3742-8EB3-0C952A2AF95B}"/>
                </a:ext>
              </a:extLst>
            </p:cNvPr>
            <p:cNvSpPr/>
            <p:nvPr/>
          </p:nvSpPr>
          <p:spPr>
            <a:xfrm>
              <a:off x="4572000" y="4376259"/>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cxnSp>
          <p:nvCxnSpPr>
            <p:cNvPr id="29" name="Straight Arrow Connector 28">
              <a:extLst>
                <a:ext uri="{FF2B5EF4-FFF2-40B4-BE49-F238E27FC236}">
                  <a16:creationId xmlns:a16="http://schemas.microsoft.com/office/drawing/2014/main" id="{5841C1F1-D79C-2E4A-9641-22C76FC0A7FE}"/>
                </a:ext>
              </a:extLst>
            </p:cNvPr>
            <p:cNvCxnSpPr>
              <a:cxnSpLocks/>
              <a:stCxn id="7" idx="2"/>
              <a:endCxn id="21" idx="0"/>
            </p:cNvCxnSpPr>
            <p:nvPr/>
          </p:nvCxnSpPr>
          <p:spPr>
            <a:xfrm flipH="1">
              <a:off x="5173479" y="3803125"/>
              <a:ext cx="1" cy="573134"/>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998AF2F3-1055-CB48-A948-656397C6B5B4}"/>
                </a:ext>
              </a:extLst>
            </p:cNvPr>
            <p:cNvSpPr/>
            <p:nvPr/>
          </p:nvSpPr>
          <p:spPr>
            <a:xfrm>
              <a:off x="6017076" y="2047346"/>
              <a:ext cx="412653" cy="412653"/>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P</a:t>
              </a:r>
            </a:p>
          </p:txBody>
        </p:sp>
        <p:sp>
          <p:nvSpPr>
            <p:cNvPr id="34" name="Oval 33">
              <a:extLst>
                <a:ext uri="{FF2B5EF4-FFF2-40B4-BE49-F238E27FC236}">
                  <a16:creationId xmlns:a16="http://schemas.microsoft.com/office/drawing/2014/main" id="{A1D20211-9C86-7244-BBEF-D25836E64BCE}"/>
                </a:ext>
              </a:extLst>
            </p:cNvPr>
            <p:cNvSpPr/>
            <p:nvPr/>
          </p:nvSpPr>
          <p:spPr>
            <a:xfrm>
              <a:off x="4967153" y="3273037"/>
              <a:ext cx="412653"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A</a:t>
              </a:r>
            </a:p>
          </p:txBody>
        </p:sp>
        <p:sp>
          <p:nvSpPr>
            <p:cNvPr id="36" name="Oval 35">
              <a:extLst>
                <a:ext uri="{FF2B5EF4-FFF2-40B4-BE49-F238E27FC236}">
                  <a16:creationId xmlns:a16="http://schemas.microsoft.com/office/drawing/2014/main" id="{6866E3ED-B4FF-FA4B-9A37-91C4E2697E97}"/>
                </a:ext>
              </a:extLst>
            </p:cNvPr>
            <p:cNvSpPr/>
            <p:nvPr/>
          </p:nvSpPr>
          <p:spPr>
            <a:xfrm>
              <a:off x="7049787" y="3289807"/>
              <a:ext cx="412653"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F</a:t>
              </a:r>
            </a:p>
          </p:txBody>
        </p:sp>
        <p:sp>
          <p:nvSpPr>
            <p:cNvPr id="39" name="Oval 38">
              <a:extLst>
                <a:ext uri="{FF2B5EF4-FFF2-40B4-BE49-F238E27FC236}">
                  <a16:creationId xmlns:a16="http://schemas.microsoft.com/office/drawing/2014/main" id="{E16F7D18-65F8-9041-8810-955CEED36B95}"/>
                </a:ext>
              </a:extLst>
            </p:cNvPr>
            <p:cNvSpPr/>
            <p:nvPr/>
          </p:nvSpPr>
          <p:spPr>
            <a:xfrm>
              <a:off x="4967152" y="4505627"/>
              <a:ext cx="412652"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D</a:t>
              </a:r>
            </a:p>
          </p:txBody>
        </p:sp>
      </p:grpSp>
      <p:sp>
        <p:nvSpPr>
          <p:cNvPr id="26" name="Right Arrow 25">
            <a:extLst>
              <a:ext uri="{FF2B5EF4-FFF2-40B4-BE49-F238E27FC236}">
                <a16:creationId xmlns:a16="http://schemas.microsoft.com/office/drawing/2014/main" id="{FBF6D5BB-D9D4-AB40-96B6-3806A0911BB1}"/>
              </a:ext>
            </a:extLst>
          </p:cNvPr>
          <p:cNvSpPr/>
          <p:nvPr/>
        </p:nvSpPr>
        <p:spPr>
          <a:xfrm>
            <a:off x="4655121" y="2496712"/>
            <a:ext cx="1194062" cy="665714"/>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260" dirty="0">
                <a:solidFill>
                  <a:srgbClr val="012639"/>
                </a:solidFill>
                <a:latin typeface="BITSTREAM VERA SANS MONO" panose="020B0609030804020204" pitchFamily="49" charset="0"/>
              </a:rPr>
              <a:t>debloat</a:t>
            </a:r>
          </a:p>
        </p:txBody>
      </p:sp>
      <p:sp>
        <p:nvSpPr>
          <p:cNvPr id="100" name="TextBox 99">
            <a:extLst>
              <a:ext uri="{FF2B5EF4-FFF2-40B4-BE49-F238E27FC236}">
                <a16:creationId xmlns:a16="http://schemas.microsoft.com/office/drawing/2014/main" id="{368009AB-E429-894C-8A4F-339B1CFBD105}"/>
              </a:ext>
            </a:extLst>
          </p:cNvPr>
          <p:cNvSpPr txBox="1"/>
          <p:nvPr/>
        </p:nvSpPr>
        <p:spPr>
          <a:xfrm>
            <a:off x="761885" y="4267792"/>
            <a:ext cx="7339893" cy="535531"/>
          </a:xfrm>
          <a:prstGeom prst="rect">
            <a:avLst/>
          </a:prstGeom>
          <a:solidFill>
            <a:srgbClr val="1954A6"/>
          </a:solidFill>
          <a:ln w="12700">
            <a:solidFill>
              <a:schemeClr val="bg2"/>
            </a:solidFill>
          </a:ln>
        </p:spPr>
        <p:txBody>
          <a:bodyPr wrap="square" rtlCol="0">
            <a:spAutoFit/>
          </a:bodyPr>
          <a:lstStyle>
            <a:defPPr>
              <a:defRPr lang="en-US"/>
            </a:defPPr>
            <a:lvl1pPr>
              <a:defRPr sz="1400">
                <a:solidFill>
                  <a:schemeClr val="bg2"/>
                </a:solidFill>
                <a:latin typeface="BITSTREAM VERA SANS MONO" panose="020B0609030804020204" pitchFamily="49" charset="0"/>
              </a:defRPr>
            </a:lvl1pPr>
          </a:lstStyle>
          <a:p>
            <a:r>
              <a:rPr lang="en-SE" sz="1440" dirty="0"/>
              <a:t>The objective of DepClean is to reduce the size of the dependency tree by debloating unused dependencies, automatically.</a:t>
            </a:r>
          </a:p>
        </p:txBody>
      </p:sp>
      <p:grpSp>
        <p:nvGrpSpPr>
          <p:cNvPr id="8" name="Group 7">
            <a:extLst>
              <a:ext uri="{FF2B5EF4-FFF2-40B4-BE49-F238E27FC236}">
                <a16:creationId xmlns:a16="http://schemas.microsoft.com/office/drawing/2014/main" id="{0F367F31-B248-B944-B995-29DA6A0DD61B}"/>
              </a:ext>
            </a:extLst>
          </p:cNvPr>
          <p:cNvGrpSpPr/>
          <p:nvPr/>
        </p:nvGrpSpPr>
        <p:grpSpPr>
          <a:xfrm>
            <a:off x="761884" y="1161379"/>
            <a:ext cx="3793415" cy="2686717"/>
            <a:chOff x="338537" y="1290419"/>
            <a:chExt cx="4214906" cy="2985241"/>
          </a:xfrm>
        </p:grpSpPr>
        <p:grpSp>
          <p:nvGrpSpPr>
            <p:cNvPr id="23" name="Group 22">
              <a:extLst>
                <a:ext uri="{FF2B5EF4-FFF2-40B4-BE49-F238E27FC236}">
                  <a16:creationId xmlns:a16="http://schemas.microsoft.com/office/drawing/2014/main" id="{92591CD1-1FE7-C748-8ADF-5B18D873E89C}"/>
                </a:ext>
              </a:extLst>
            </p:cNvPr>
            <p:cNvGrpSpPr/>
            <p:nvPr/>
          </p:nvGrpSpPr>
          <p:grpSpPr>
            <a:xfrm>
              <a:off x="338537" y="2085299"/>
              <a:ext cx="3773763" cy="2190361"/>
              <a:chOff x="527504" y="1377430"/>
              <a:chExt cx="5407805" cy="3138789"/>
            </a:xfrm>
          </p:grpSpPr>
          <p:sp>
            <p:nvSpPr>
              <p:cNvPr id="79" name="Rounded Rectangle 78">
                <a:extLst>
                  <a:ext uri="{FF2B5EF4-FFF2-40B4-BE49-F238E27FC236}">
                    <a16:creationId xmlns:a16="http://schemas.microsoft.com/office/drawing/2014/main" id="{C581D4B0-081C-184A-A720-89C5E43E0E68}"/>
                  </a:ext>
                </a:extLst>
              </p:cNvPr>
              <p:cNvSpPr/>
              <p:nvPr/>
            </p:nvSpPr>
            <p:spPr>
              <a:xfrm>
                <a:off x="3080949" y="1377430"/>
                <a:ext cx="1202957" cy="643713"/>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80" name="Rounded Rectangle 79">
                <a:extLst>
                  <a:ext uri="{FF2B5EF4-FFF2-40B4-BE49-F238E27FC236}">
                    <a16:creationId xmlns:a16="http://schemas.microsoft.com/office/drawing/2014/main" id="{DB08F471-6A55-E640-8BB3-FEB114D64CC2}"/>
                  </a:ext>
                </a:extLst>
              </p:cNvPr>
              <p:cNvSpPr/>
              <p:nvPr/>
            </p:nvSpPr>
            <p:spPr>
              <a:xfrm>
                <a:off x="1390481" y="2624968"/>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81" name="Rounded Rectangle 80">
                <a:extLst>
                  <a:ext uri="{FF2B5EF4-FFF2-40B4-BE49-F238E27FC236}">
                    <a16:creationId xmlns:a16="http://schemas.microsoft.com/office/drawing/2014/main" id="{A6CFD32A-7097-FA4F-8990-F9EFE87B71C1}"/>
                  </a:ext>
                </a:extLst>
              </p:cNvPr>
              <p:cNvSpPr/>
              <p:nvPr/>
            </p:nvSpPr>
            <p:spPr>
              <a:xfrm>
                <a:off x="3080949" y="2624968"/>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82" name="Rounded Rectangle 81">
                <a:extLst>
                  <a:ext uri="{FF2B5EF4-FFF2-40B4-BE49-F238E27FC236}">
                    <a16:creationId xmlns:a16="http://schemas.microsoft.com/office/drawing/2014/main" id="{E3EC6447-2089-E34C-A777-7D1EAD0BBC59}"/>
                  </a:ext>
                </a:extLst>
              </p:cNvPr>
              <p:cNvSpPr/>
              <p:nvPr/>
            </p:nvSpPr>
            <p:spPr>
              <a:xfrm>
                <a:off x="4732352" y="2624968"/>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cxnSp>
            <p:nvCxnSpPr>
              <p:cNvPr id="83" name="Curved Connector 82">
                <a:extLst>
                  <a:ext uri="{FF2B5EF4-FFF2-40B4-BE49-F238E27FC236}">
                    <a16:creationId xmlns:a16="http://schemas.microsoft.com/office/drawing/2014/main" id="{899F901B-733C-2F41-A744-F0C19F4CA578}"/>
                  </a:ext>
                </a:extLst>
              </p:cNvPr>
              <p:cNvCxnSpPr>
                <a:stCxn id="79" idx="2"/>
                <a:endCxn id="80" idx="0"/>
              </p:cNvCxnSpPr>
              <p:nvPr/>
            </p:nvCxnSpPr>
            <p:spPr>
              <a:xfrm rot="5400000">
                <a:off x="2535282" y="1477821"/>
                <a:ext cx="603825" cy="1690468"/>
              </a:xfrm>
              <a:prstGeom prst="curvedConnector3">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84" name="Curved Connector 83">
                <a:extLst>
                  <a:ext uri="{FF2B5EF4-FFF2-40B4-BE49-F238E27FC236}">
                    <a16:creationId xmlns:a16="http://schemas.microsoft.com/office/drawing/2014/main" id="{CB3B29D4-C46F-954E-921E-22FDDD88818B}"/>
                  </a:ext>
                </a:extLst>
              </p:cNvPr>
              <p:cNvCxnSpPr>
                <a:cxnSpLocks/>
                <a:stCxn id="79" idx="2"/>
                <a:endCxn id="82" idx="0"/>
              </p:cNvCxnSpPr>
              <p:nvPr/>
            </p:nvCxnSpPr>
            <p:spPr>
              <a:xfrm rot="16200000" flipH="1">
                <a:off x="4206217" y="1497353"/>
                <a:ext cx="603825" cy="1651403"/>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EE22E686-4950-E64A-9167-542B48169709}"/>
                  </a:ext>
                </a:extLst>
              </p:cNvPr>
              <p:cNvCxnSpPr>
                <a:stCxn id="79" idx="2"/>
                <a:endCxn id="81" idx="0"/>
              </p:cNvCxnSpPr>
              <p:nvPr/>
            </p:nvCxnSpPr>
            <p:spPr>
              <a:xfrm>
                <a:off x="3682428" y="2021143"/>
                <a:ext cx="0" cy="603825"/>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86" name="Rounded Rectangle 85">
                <a:extLst>
                  <a:ext uri="{FF2B5EF4-FFF2-40B4-BE49-F238E27FC236}">
                    <a16:creationId xmlns:a16="http://schemas.microsoft.com/office/drawing/2014/main" id="{D5B8340C-5FE5-5940-A4FE-8785220029CA}"/>
                  </a:ext>
                </a:extLst>
              </p:cNvPr>
              <p:cNvSpPr/>
              <p:nvPr/>
            </p:nvSpPr>
            <p:spPr>
              <a:xfrm>
                <a:off x="2235715" y="3872506"/>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sp>
            <p:nvSpPr>
              <p:cNvPr id="87" name="Rounded Rectangle 86">
                <a:extLst>
                  <a:ext uri="{FF2B5EF4-FFF2-40B4-BE49-F238E27FC236}">
                    <a16:creationId xmlns:a16="http://schemas.microsoft.com/office/drawing/2014/main" id="{900FEA6D-328A-924E-9A1A-3CE67AA29D5D}"/>
                  </a:ext>
                </a:extLst>
              </p:cNvPr>
              <p:cNvSpPr/>
              <p:nvPr/>
            </p:nvSpPr>
            <p:spPr>
              <a:xfrm>
                <a:off x="527504" y="3872506"/>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cxnSp>
            <p:nvCxnSpPr>
              <p:cNvPr id="88" name="Curved Connector 87">
                <a:extLst>
                  <a:ext uri="{FF2B5EF4-FFF2-40B4-BE49-F238E27FC236}">
                    <a16:creationId xmlns:a16="http://schemas.microsoft.com/office/drawing/2014/main" id="{DC5AD1A9-5991-B34C-A73E-7F296EE84E09}"/>
                  </a:ext>
                </a:extLst>
              </p:cNvPr>
              <p:cNvCxnSpPr>
                <a:cxnSpLocks/>
                <a:stCxn id="80" idx="2"/>
                <a:endCxn id="87" idx="0"/>
              </p:cNvCxnSpPr>
              <p:nvPr/>
            </p:nvCxnSpPr>
            <p:spPr>
              <a:xfrm rot="5400000">
                <a:off x="1258560" y="3139105"/>
                <a:ext cx="603825" cy="862977"/>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89" name="Curved Connector 88">
                <a:extLst>
                  <a:ext uri="{FF2B5EF4-FFF2-40B4-BE49-F238E27FC236}">
                    <a16:creationId xmlns:a16="http://schemas.microsoft.com/office/drawing/2014/main" id="{A783F539-2F3F-0F4C-8840-59102EB8DB14}"/>
                  </a:ext>
                </a:extLst>
              </p:cNvPr>
              <p:cNvCxnSpPr>
                <a:cxnSpLocks/>
                <a:stCxn id="80" idx="2"/>
                <a:endCxn id="86" idx="0"/>
              </p:cNvCxnSpPr>
              <p:nvPr/>
            </p:nvCxnSpPr>
            <p:spPr>
              <a:xfrm rot="16200000" flipH="1">
                <a:off x="2112665" y="3147976"/>
                <a:ext cx="603825" cy="845234"/>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90" name="Rounded Rectangle 89">
                <a:extLst>
                  <a:ext uri="{FF2B5EF4-FFF2-40B4-BE49-F238E27FC236}">
                    <a16:creationId xmlns:a16="http://schemas.microsoft.com/office/drawing/2014/main" id="{7BCA8878-98FE-CB4B-B807-4915DD624078}"/>
                  </a:ext>
                </a:extLst>
              </p:cNvPr>
              <p:cNvSpPr/>
              <p:nvPr/>
            </p:nvSpPr>
            <p:spPr>
              <a:xfrm>
                <a:off x="4732351" y="3872505"/>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dirty="0"/>
              </a:p>
            </p:txBody>
          </p:sp>
          <p:cxnSp>
            <p:nvCxnSpPr>
              <p:cNvPr id="91" name="Straight Arrow Connector 90">
                <a:extLst>
                  <a:ext uri="{FF2B5EF4-FFF2-40B4-BE49-F238E27FC236}">
                    <a16:creationId xmlns:a16="http://schemas.microsoft.com/office/drawing/2014/main" id="{1DC8573B-A50B-C04D-A989-A277CF27CF1E}"/>
                  </a:ext>
                </a:extLst>
              </p:cNvPr>
              <p:cNvCxnSpPr>
                <a:cxnSpLocks/>
                <a:stCxn id="82" idx="2"/>
                <a:endCxn id="90" idx="0"/>
              </p:cNvCxnSpPr>
              <p:nvPr/>
            </p:nvCxnSpPr>
            <p:spPr>
              <a:xfrm flipH="1">
                <a:off x="5333830" y="3268681"/>
                <a:ext cx="1" cy="603824"/>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92" name="Oval 91">
                <a:extLst>
                  <a:ext uri="{FF2B5EF4-FFF2-40B4-BE49-F238E27FC236}">
                    <a16:creationId xmlns:a16="http://schemas.microsoft.com/office/drawing/2014/main" id="{5D3C18C8-5139-1745-B150-D288C5C43727}"/>
                  </a:ext>
                </a:extLst>
              </p:cNvPr>
              <p:cNvSpPr/>
              <p:nvPr/>
            </p:nvSpPr>
            <p:spPr>
              <a:xfrm>
                <a:off x="3476100" y="1512902"/>
                <a:ext cx="412653" cy="412653"/>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P</a:t>
                </a:r>
              </a:p>
            </p:txBody>
          </p:sp>
          <p:sp>
            <p:nvSpPr>
              <p:cNvPr id="93" name="Oval 92">
                <a:extLst>
                  <a:ext uri="{FF2B5EF4-FFF2-40B4-BE49-F238E27FC236}">
                    <a16:creationId xmlns:a16="http://schemas.microsoft.com/office/drawing/2014/main" id="{F43B1913-8B90-C640-98DE-E2410AF0A28E}"/>
                  </a:ext>
                </a:extLst>
              </p:cNvPr>
              <p:cNvSpPr/>
              <p:nvPr/>
            </p:nvSpPr>
            <p:spPr>
              <a:xfrm>
                <a:off x="1785632" y="2738593"/>
                <a:ext cx="412653"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A</a:t>
                </a:r>
              </a:p>
            </p:txBody>
          </p:sp>
          <p:sp>
            <p:nvSpPr>
              <p:cNvPr id="94" name="Oval 93">
                <a:extLst>
                  <a:ext uri="{FF2B5EF4-FFF2-40B4-BE49-F238E27FC236}">
                    <a16:creationId xmlns:a16="http://schemas.microsoft.com/office/drawing/2014/main" id="{00ACFF12-CFFA-8A4F-8A9C-8446E6E82CC3}"/>
                  </a:ext>
                </a:extLst>
              </p:cNvPr>
              <p:cNvSpPr/>
              <p:nvPr/>
            </p:nvSpPr>
            <p:spPr>
              <a:xfrm>
                <a:off x="3476099" y="2755364"/>
                <a:ext cx="412653"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B</a:t>
                </a:r>
              </a:p>
            </p:txBody>
          </p:sp>
          <p:sp>
            <p:nvSpPr>
              <p:cNvPr id="95" name="Oval 94">
                <a:extLst>
                  <a:ext uri="{FF2B5EF4-FFF2-40B4-BE49-F238E27FC236}">
                    <a16:creationId xmlns:a16="http://schemas.microsoft.com/office/drawing/2014/main" id="{D60E449E-C7CE-2D45-9D08-5EA24F33D18E}"/>
                  </a:ext>
                </a:extLst>
              </p:cNvPr>
              <p:cNvSpPr/>
              <p:nvPr/>
            </p:nvSpPr>
            <p:spPr>
              <a:xfrm>
                <a:off x="5127502" y="2755364"/>
                <a:ext cx="412653"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C</a:t>
                </a:r>
              </a:p>
            </p:txBody>
          </p:sp>
          <p:sp>
            <p:nvSpPr>
              <p:cNvPr id="96" name="Oval 95">
                <a:extLst>
                  <a:ext uri="{FF2B5EF4-FFF2-40B4-BE49-F238E27FC236}">
                    <a16:creationId xmlns:a16="http://schemas.microsoft.com/office/drawing/2014/main" id="{C4193A25-42F2-D44D-967D-9F2C5A9FEB34}"/>
                  </a:ext>
                </a:extLst>
              </p:cNvPr>
              <p:cNvSpPr/>
              <p:nvPr/>
            </p:nvSpPr>
            <p:spPr>
              <a:xfrm>
                <a:off x="922655" y="3990740"/>
                <a:ext cx="412653"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D</a:t>
                </a:r>
              </a:p>
            </p:txBody>
          </p:sp>
          <p:sp>
            <p:nvSpPr>
              <p:cNvPr id="97" name="Oval 96">
                <a:extLst>
                  <a:ext uri="{FF2B5EF4-FFF2-40B4-BE49-F238E27FC236}">
                    <a16:creationId xmlns:a16="http://schemas.microsoft.com/office/drawing/2014/main" id="{DAA6A35F-151B-AF44-BB31-2EE824705018}"/>
                  </a:ext>
                </a:extLst>
              </p:cNvPr>
              <p:cNvSpPr/>
              <p:nvPr/>
            </p:nvSpPr>
            <p:spPr>
              <a:xfrm>
                <a:off x="2628987" y="3976158"/>
                <a:ext cx="412653"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E</a:t>
                </a:r>
              </a:p>
            </p:txBody>
          </p:sp>
          <p:sp>
            <p:nvSpPr>
              <p:cNvPr id="98" name="Oval 97">
                <a:extLst>
                  <a:ext uri="{FF2B5EF4-FFF2-40B4-BE49-F238E27FC236}">
                    <a16:creationId xmlns:a16="http://schemas.microsoft.com/office/drawing/2014/main" id="{C4E7EFD0-757E-FD4B-A049-B86F079EBE6C}"/>
                  </a:ext>
                </a:extLst>
              </p:cNvPr>
              <p:cNvSpPr/>
              <p:nvPr/>
            </p:nvSpPr>
            <p:spPr>
              <a:xfrm>
                <a:off x="5127502" y="3963797"/>
                <a:ext cx="412653"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F</a:t>
                </a:r>
              </a:p>
            </p:txBody>
          </p:sp>
        </p:grpSp>
        <p:grpSp>
          <p:nvGrpSpPr>
            <p:cNvPr id="3" name="Group 2">
              <a:extLst>
                <a:ext uri="{FF2B5EF4-FFF2-40B4-BE49-F238E27FC236}">
                  <a16:creationId xmlns:a16="http://schemas.microsoft.com/office/drawing/2014/main" id="{CF7C998E-22DD-F943-82CB-EA258C28AFF4}"/>
                </a:ext>
              </a:extLst>
            </p:cNvPr>
            <p:cNvGrpSpPr/>
            <p:nvPr/>
          </p:nvGrpSpPr>
          <p:grpSpPr>
            <a:xfrm>
              <a:off x="2534596" y="1290419"/>
              <a:ext cx="2018847" cy="1244086"/>
              <a:chOff x="3682428" y="964777"/>
              <a:chExt cx="2854358" cy="1758958"/>
            </a:xfrm>
          </p:grpSpPr>
          <p:sp>
            <p:nvSpPr>
              <p:cNvPr id="41" name="Rounded Rectangle 40">
                <a:extLst>
                  <a:ext uri="{FF2B5EF4-FFF2-40B4-BE49-F238E27FC236}">
                    <a16:creationId xmlns:a16="http://schemas.microsoft.com/office/drawing/2014/main" id="{40D1860B-87F3-B045-B3EB-D6730B967BFC}"/>
                  </a:ext>
                </a:extLst>
              </p:cNvPr>
              <p:cNvSpPr/>
              <p:nvPr/>
            </p:nvSpPr>
            <p:spPr>
              <a:xfrm>
                <a:off x="4130873" y="964777"/>
                <a:ext cx="1202957" cy="643713"/>
              </a:xfrm>
              <a:prstGeom prst="roundRect">
                <a:avLst/>
              </a:prstGeom>
              <a:solidFill>
                <a:srgbClr val="711BA6"/>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42" name="Oval 41">
                <a:extLst>
                  <a:ext uri="{FF2B5EF4-FFF2-40B4-BE49-F238E27FC236}">
                    <a16:creationId xmlns:a16="http://schemas.microsoft.com/office/drawing/2014/main" id="{32BDE90D-75CA-E648-9E1D-302BD914EFC5}"/>
                  </a:ext>
                </a:extLst>
              </p:cNvPr>
              <p:cNvSpPr/>
              <p:nvPr/>
            </p:nvSpPr>
            <p:spPr>
              <a:xfrm>
                <a:off x="4526024" y="1100249"/>
                <a:ext cx="412653" cy="412653"/>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Q</a:t>
                </a:r>
              </a:p>
            </p:txBody>
          </p:sp>
          <p:cxnSp>
            <p:nvCxnSpPr>
              <p:cNvPr id="43" name="Curved Connector 42">
                <a:extLst>
                  <a:ext uri="{FF2B5EF4-FFF2-40B4-BE49-F238E27FC236}">
                    <a16:creationId xmlns:a16="http://schemas.microsoft.com/office/drawing/2014/main" id="{14A8D3AE-20C9-D64F-9DA6-B4012B851BA9}"/>
                  </a:ext>
                </a:extLst>
              </p:cNvPr>
              <p:cNvCxnSpPr>
                <a:cxnSpLocks/>
                <a:endCxn id="41" idx="2"/>
              </p:cNvCxnSpPr>
              <p:nvPr/>
            </p:nvCxnSpPr>
            <p:spPr>
              <a:xfrm rot="5400000" flipH="1" flipV="1">
                <a:off x="3965720" y="1325198"/>
                <a:ext cx="483340" cy="1049924"/>
              </a:xfrm>
              <a:prstGeom prst="curvedConnector3">
                <a:avLst>
                  <a:gd name="adj1" fmla="val 50000"/>
                </a:avLst>
              </a:prstGeom>
              <a:ln w="12700">
                <a:solidFill>
                  <a:schemeClr val="bg2"/>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4" name="Rounded Rectangle 43">
                <a:extLst>
                  <a:ext uri="{FF2B5EF4-FFF2-40B4-BE49-F238E27FC236}">
                    <a16:creationId xmlns:a16="http://schemas.microsoft.com/office/drawing/2014/main" id="{A1501660-62E7-2840-80D9-6B2BAE8C2D23}"/>
                  </a:ext>
                </a:extLst>
              </p:cNvPr>
              <p:cNvSpPr/>
              <p:nvPr/>
            </p:nvSpPr>
            <p:spPr>
              <a:xfrm>
                <a:off x="5333829" y="2080022"/>
                <a:ext cx="1202957" cy="643713"/>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45" name="Oval 44">
                <a:extLst>
                  <a:ext uri="{FF2B5EF4-FFF2-40B4-BE49-F238E27FC236}">
                    <a16:creationId xmlns:a16="http://schemas.microsoft.com/office/drawing/2014/main" id="{B2DE3E22-C998-B340-B569-F4B32EF4EB92}"/>
                  </a:ext>
                </a:extLst>
              </p:cNvPr>
              <p:cNvSpPr/>
              <p:nvPr/>
            </p:nvSpPr>
            <p:spPr>
              <a:xfrm>
                <a:off x="5728980" y="2171314"/>
                <a:ext cx="412653" cy="412653"/>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620" dirty="0">
                    <a:solidFill>
                      <a:srgbClr val="012639"/>
                    </a:solidFill>
                    <a:latin typeface="BITSTREAM VERA SANS MONO" panose="020B0609030804020204" pitchFamily="49" charset="0"/>
                  </a:rPr>
                  <a:t>G</a:t>
                </a:r>
              </a:p>
            </p:txBody>
          </p:sp>
          <p:cxnSp>
            <p:nvCxnSpPr>
              <p:cNvPr id="46" name="Curved Connector 45">
                <a:extLst>
                  <a:ext uri="{FF2B5EF4-FFF2-40B4-BE49-F238E27FC236}">
                    <a16:creationId xmlns:a16="http://schemas.microsoft.com/office/drawing/2014/main" id="{8519045F-126C-CB48-814A-783A5A698808}"/>
                  </a:ext>
                </a:extLst>
              </p:cNvPr>
              <p:cNvCxnSpPr>
                <a:cxnSpLocks/>
                <a:stCxn id="41" idx="2"/>
                <a:endCxn id="44" idx="0"/>
              </p:cNvCxnSpPr>
              <p:nvPr/>
            </p:nvCxnSpPr>
            <p:spPr>
              <a:xfrm rot="16200000" flipH="1">
                <a:off x="5098064" y="1242778"/>
                <a:ext cx="471532" cy="1202956"/>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51" name="Title 1">
            <a:extLst>
              <a:ext uri="{FF2B5EF4-FFF2-40B4-BE49-F238E27FC236}">
                <a16:creationId xmlns:a16="http://schemas.microsoft.com/office/drawing/2014/main" id="{72883132-1AEA-1946-A06E-2E0E2F4A9172}"/>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Objective</a:t>
            </a:r>
          </a:p>
        </p:txBody>
      </p:sp>
    </p:spTree>
    <p:extLst>
      <p:ext uri="{BB962C8B-B14F-4D97-AF65-F5344CB8AC3E}">
        <p14:creationId xmlns:p14="http://schemas.microsoft.com/office/powerpoint/2010/main" val="522300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additive="base">
                                        <p:cTn id="12" dur="500" fill="hold"/>
                                        <p:tgtEl>
                                          <p:spTgt spid="26"/>
                                        </p:tgtEl>
                                        <p:attrNameLst>
                                          <p:attrName>ppt_x</p:attrName>
                                        </p:attrNameLst>
                                      </p:cBhvr>
                                      <p:tavLst>
                                        <p:tav tm="0">
                                          <p:val>
                                            <p:strVal val="0-#ppt_w/2"/>
                                          </p:val>
                                        </p:tav>
                                        <p:tav tm="100000">
                                          <p:val>
                                            <p:strVal val="#ppt_x"/>
                                          </p:val>
                                        </p:tav>
                                      </p:tavLst>
                                    </p:anim>
                                    <p:anim calcmode="lin" valueType="num">
                                      <p:cBhvr additive="base">
                                        <p:cTn id="13"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blinds(horizontal)">
                                      <p:cBhvr>
                                        <p:cTn id="18" dur="500"/>
                                        <p:tgtEl>
                                          <p:spTgt spid="24"/>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grpId="0" nodeType="clickEffect">
                                  <p:stCondLst>
                                    <p:cond delay="0"/>
                                  </p:stCondLst>
                                  <p:childTnLst>
                                    <p:set>
                                      <p:cBhvr>
                                        <p:cTn id="22" dur="1" fill="hold">
                                          <p:stCondLst>
                                            <p:cond delay="0"/>
                                          </p:stCondLst>
                                        </p:cTn>
                                        <p:tgtEl>
                                          <p:spTgt spid="100"/>
                                        </p:tgtEl>
                                        <p:attrNameLst>
                                          <p:attrName>style.visibility</p:attrName>
                                        </p:attrNameLst>
                                      </p:cBhvr>
                                      <p:to>
                                        <p:strVal val="visible"/>
                                      </p:to>
                                    </p:set>
                                    <p:animEffect transition="in" filter="wheel(1)">
                                      <p:cBhvr>
                                        <p:cTn id="23" dur="20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10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16</a:t>
            </a:fld>
            <a:endParaRPr lang="en-SE"/>
          </a:p>
        </p:txBody>
      </p:sp>
      <p:sp>
        <p:nvSpPr>
          <p:cNvPr id="7" name="TextBox 6">
            <a:extLst>
              <a:ext uri="{FF2B5EF4-FFF2-40B4-BE49-F238E27FC236}">
                <a16:creationId xmlns:a16="http://schemas.microsoft.com/office/drawing/2014/main" id="{C51A8B78-7CFA-AA4E-A776-6846D661ED19}"/>
              </a:ext>
            </a:extLst>
          </p:cNvPr>
          <p:cNvSpPr txBox="1"/>
          <p:nvPr/>
        </p:nvSpPr>
        <p:spPr>
          <a:xfrm>
            <a:off x="820147" y="1198568"/>
            <a:ext cx="6917084" cy="875561"/>
          </a:xfrm>
          <a:prstGeom prst="rect">
            <a:avLst/>
          </a:prstGeom>
          <a:noFill/>
          <a:ln>
            <a:noFill/>
          </a:ln>
        </p:spPr>
        <p:txBody>
          <a:bodyPr wrap="square" rtlCol="0">
            <a:spAutoFit/>
          </a:bodyPr>
          <a:lstStyle/>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Based on static analysis</a:t>
            </a:r>
            <a:endParaRPr lang="en-SE" sz="1620" spc="-135" dirty="0">
              <a:solidFill>
                <a:schemeClr val="bg2"/>
              </a:solidFill>
              <a:latin typeface="BITSTREAM VERA SANS MONO" panose="020B0609030804020204" pitchFamily="49" charset="0"/>
            </a:endParaRPr>
          </a:p>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Available as a Maven goal with various configurations</a:t>
            </a:r>
          </a:p>
        </p:txBody>
      </p:sp>
      <p:sp>
        <p:nvSpPr>
          <p:cNvPr id="12" name="Rounded Rectangle 11">
            <a:extLst>
              <a:ext uri="{FF2B5EF4-FFF2-40B4-BE49-F238E27FC236}">
                <a16:creationId xmlns:a16="http://schemas.microsoft.com/office/drawing/2014/main" id="{BCEEFD7E-1AD0-684B-A82C-0B8220A63EB4}"/>
              </a:ext>
            </a:extLst>
          </p:cNvPr>
          <p:cNvSpPr/>
          <p:nvPr/>
        </p:nvSpPr>
        <p:spPr>
          <a:xfrm>
            <a:off x="2130260" y="3137946"/>
            <a:ext cx="601562" cy="321901"/>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13" name="Rounded Rectangle 12">
            <a:extLst>
              <a:ext uri="{FF2B5EF4-FFF2-40B4-BE49-F238E27FC236}">
                <a16:creationId xmlns:a16="http://schemas.microsoft.com/office/drawing/2014/main" id="{9FE47BEA-8CA2-D145-8296-B36519114C2D}"/>
              </a:ext>
            </a:extLst>
          </p:cNvPr>
          <p:cNvSpPr/>
          <p:nvPr/>
        </p:nvSpPr>
        <p:spPr>
          <a:xfrm>
            <a:off x="1284909" y="3761801"/>
            <a:ext cx="601562" cy="321901"/>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14" name="Rounded Rectangle 13">
            <a:extLst>
              <a:ext uri="{FF2B5EF4-FFF2-40B4-BE49-F238E27FC236}">
                <a16:creationId xmlns:a16="http://schemas.microsoft.com/office/drawing/2014/main" id="{4909A110-6C41-CE41-B70D-8C866DE9292E}"/>
              </a:ext>
            </a:extLst>
          </p:cNvPr>
          <p:cNvSpPr/>
          <p:nvPr/>
        </p:nvSpPr>
        <p:spPr>
          <a:xfrm>
            <a:off x="2130260" y="3761801"/>
            <a:ext cx="601562" cy="321901"/>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15" name="Rounded Rectangle 14">
            <a:extLst>
              <a:ext uri="{FF2B5EF4-FFF2-40B4-BE49-F238E27FC236}">
                <a16:creationId xmlns:a16="http://schemas.microsoft.com/office/drawing/2014/main" id="{A94F5782-A618-814A-A33E-0F14288506B1}"/>
              </a:ext>
            </a:extLst>
          </p:cNvPr>
          <p:cNvSpPr/>
          <p:nvPr/>
        </p:nvSpPr>
        <p:spPr>
          <a:xfrm>
            <a:off x="2956076" y="3761801"/>
            <a:ext cx="601562" cy="321901"/>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16" name="Curved Connector 15">
            <a:extLst>
              <a:ext uri="{FF2B5EF4-FFF2-40B4-BE49-F238E27FC236}">
                <a16:creationId xmlns:a16="http://schemas.microsoft.com/office/drawing/2014/main" id="{EE3E47BF-5E58-D448-A754-0C1252A03CB8}"/>
              </a:ext>
            </a:extLst>
          </p:cNvPr>
          <p:cNvCxnSpPr>
            <a:cxnSpLocks/>
            <a:endCxn id="28" idx="0"/>
          </p:cNvCxnSpPr>
          <p:nvPr/>
        </p:nvCxnSpPr>
        <p:spPr>
          <a:xfrm rot="10800000" flipV="1">
            <a:off x="1553195" y="3347248"/>
            <a:ext cx="715356" cy="515585"/>
          </a:xfrm>
          <a:prstGeom prst="curvedConnector2">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7" name="Rounded Rectangle 16">
            <a:extLst>
              <a:ext uri="{FF2B5EF4-FFF2-40B4-BE49-F238E27FC236}">
                <a16:creationId xmlns:a16="http://schemas.microsoft.com/office/drawing/2014/main" id="{816EAA62-18D1-3247-B831-40122B22F325}"/>
              </a:ext>
            </a:extLst>
          </p:cNvPr>
          <p:cNvSpPr/>
          <p:nvPr/>
        </p:nvSpPr>
        <p:spPr>
          <a:xfrm>
            <a:off x="1707585" y="4385657"/>
            <a:ext cx="601562" cy="321901"/>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18" name="Rounded Rectangle 17">
            <a:extLst>
              <a:ext uri="{FF2B5EF4-FFF2-40B4-BE49-F238E27FC236}">
                <a16:creationId xmlns:a16="http://schemas.microsoft.com/office/drawing/2014/main" id="{5254E1ED-5ACC-014F-9133-5CC3B5F7F894}"/>
              </a:ext>
            </a:extLst>
          </p:cNvPr>
          <p:cNvSpPr/>
          <p:nvPr/>
        </p:nvSpPr>
        <p:spPr>
          <a:xfrm>
            <a:off x="853361" y="4385657"/>
            <a:ext cx="601562" cy="321901"/>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19" name="Curved Connector 18">
            <a:extLst>
              <a:ext uri="{FF2B5EF4-FFF2-40B4-BE49-F238E27FC236}">
                <a16:creationId xmlns:a16="http://schemas.microsoft.com/office/drawing/2014/main" id="{C9B29A7C-6285-6043-A088-C06C7FB8FBB4}"/>
              </a:ext>
            </a:extLst>
          </p:cNvPr>
          <p:cNvCxnSpPr>
            <a:cxnSpLocks/>
          </p:cNvCxnSpPr>
          <p:nvPr/>
        </p:nvCxnSpPr>
        <p:spPr>
          <a:xfrm rot="5400000">
            <a:off x="1097446" y="4033084"/>
            <a:ext cx="521318" cy="390179"/>
          </a:xfrm>
          <a:prstGeom prst="curvedConnector3">
            <a:avLst>
              <a:gd name="adj1" fmla="val 50000"/>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E54C99F1-18DA-E14E-9063-DD8C44513945}"/>
              </a:ext>
            </a:extLst>
          </p:cNvPr>
          <p:cNvSpPr/>
          <p:nvPr/>
        </p:nvSpPr>
        <p:spPr>
          <a:xfrm>
            <a:off x="2956075" y="4385657"/>
            <a:ext cx="601562" cy="321901"/>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21" name="Oval 20">
            <a:extLst>
              <a:ext uri="{FF2B5EF4-FFF2-40B4-BE49-F238E27FC236}">
                <a16:creationId xmlns:a16="http://schemas.microsoft.com/office/drawing/2014/main" id="{31861E24-3249-3544-B940-AD58EB7F2C36}"/>
              </a:ext>
            </a:extLst>
          </p:cNvPr>
          <p:cNvSpPr/>
          <p:nvPr/>
        </p:nvSpPr>
        <p:spPr>
          <a:xfrm>
            <a:off x="2027083" y="3037980"/>
            <a:ext cx="206355" cy="206355"/>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440" dirty="0">
                <a:solidFill>
                  <a:srgbClr val="012639"/>
                </a:solidFill>
                <a:latin typeface="BITSTREAM VERA SANS MONO" panose="020B0609030804020204" pitchFamily="49" charset="0"/>
              </a:rPr>
              <a:t>P</a:t>
            </a:r>
          </a:p>
        </p:txBody>
      </p:sp>
      <p:sp>
        <p:nvSpPr>
          <p:cNvPr id="22" name="Oval 21">
            <a:extLst>
              <a:ext uri="{FF2B5EF4-FFF2-40B4-BE49-F238E27FC236}">
                <a16:creationId xmlns:a16="http://schemas.microsoft.com/office/drawing/2014/main" id="{1DE93DD7-09EE-FC49-B0C5-CA5A72F92BC5}"/>
              </a:ext>
            </a:extLst>
          </p:cNvPr>
          <p:cNvSpPr/>
          <p:nvPr/>
        </p:nvSpPr>
        <p:spPr>
          <a:xfrm>
            <a:off x="1177357" y="3644975"/>
            <a:ext cx="206355" cy="206355"/>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440" dirty="0">
                <a:solidFill>
                  <a:srgbClr val="012639"/>
                </a:solidFill>
                <a:latin typeface="BITSTREAM VERA SANS MONO" panose="020B0609030804020204" pitchFamily="49" charset="0"/>
              </a:rPr>
              <a:t>A</a:t>
            </a:r>
          </a:p>
        </p:txBody>
      </p:sp>
      <p:sp>
        <p:nvSpPr>
          <p:cNvPr id="23" name="Oval 22">
            <a:extLst>
              <a:ext uri="{FF2B5EF4-FFF2-40B4-BE49-F238E27FC236}">
                <a16:creationId xmlns:a16="http://schemas.microsoft.com/office/drawing/2014/main" id="{DC466021-5CD3-6D45-B156-F1B7685A68E3}"/>
              </a:ext>
            </a:extLst>
          </p:cNvPr>
          <p:cNvSpPr/>
          <p:nvPr/>
        </p:nvSpPr>
        <p:spPr>
          <a:xfrm>
            <a:off x="2027084" y="3658624"/>
            <a:ext cx="206355" cy="206355"/>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440" dirty="0">
                <a:solidFill>
                  <a:srgbClr val="012639"/>
                </a:solidFill>
                <a:latin typeface="BITSTREAM VERA SANS MONO" panose="020B0609030804020204" pitchFamily="49" charset="0"/>
              </a:rPr>
              <a:t>B</a:t>
            </a:r>
          </a:p>
        </p:txBody>
      </p:sp>
      <p:sp>
        <p:nvSpPr>
          <p:cNvPr id="24" name="Oval 23">
            <a:extLst>
              <a:ext uri="{FF2B5EF4-FFF2-40B4-BE49-F238E27FC236}">
                <a16:creationId xmlns:a16="http://schemas.microsoft.com/office/drawing/2014/main" id="{39611E9D-4078-894B-96F2-DE7D0199D67F}"/>
              </a:ext>
            </a:extLst>
          </p:cNvPr>
          <p:cNvSpPr/>
          <p:nvPr/>
        </p:nvSpPr>
        <p:spPr>
          <a:xfrm>
            <a:off x="2853717" y="3658624"/>
            <a:ext cx="206355" cy="206355"/>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440" dirty="0">
                <a:solidFill>
                  <a:srgbClr val="012639"/>
                </a:solidFill>
                <a:latin typeface="BITSTREAM VERA SANS MONO" panose="020B0609030804020204" pitchFamily="49" charset="0"/>
              </a:rPr>
              <a:t>C</a:t>
            </a:r>
          </a:p>
        </p:txBody>
      </p:sp>
      <p:sp>
        <p:nvSpPr>
          <p:cNvPr id="25" name="Oval 24">
            <a:extLst>
              <a:ext uri="{FF2B5EF4-FFF2-40B4-BE49-F238E27FC236}">
                <a16:creationId xmlns:a16="http://schemas.microsoft.com/office/drawing/2014/main" id="{0D6D58F5-5E55-0A4F-AC86-13E2D58B8B95}"/>
              </a:ext>
            </a:extLst>
          </p:cNvPr>
          <p:cNvSpPr/>
          <p:nvPr/>
        </p:nvSpPr>
        <p:spPr>
          <a:xfrm>
            <a:off x="755091" y="4282479"/>
            <a:ext cx="206355" cy="206355"/>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440" dirty="0">
                <a:solidFill>
                  <a:srgbClr val="012639"/>
                </a:solidFill>
                <a:latin typeface="BITSTREAM VERA SANS MONO" panose="020B0609030804020204" pitchFamily="49" charset="0"/>
              </a:rPr>
              <a:t>D</a:t>
            </a:r>
          </a:p>
        </p:txBody>
      </p:sp>
      <p:sp>
        <p:nvSpPr>
          <p:cNvPr id="26" name="Oval 25">
            <a:extLst>
              <a:ext uri="{FF2B5EF4-FFF2-40B4-BE49-F238E27FC236}">
                <a16:creationId xmlns:a16="http://schemas.microsoft.com/office/drawing/2014/main" id="{76C0077F-A289-8248-A705-1EBCE84B4C9D}"/>
              </a:ext>
            </a:extLst>
          </p:cNvPr>
          <p:cNvSpPr/>
          <p:nvPr/>
        </p:nvSpPr>
        <p:spPr>
          <a:xfrm>
            <a:off x="1604409" y="4282479"/>
            <a:ext cx="206355" cy="206355"/>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440" dirty="0">
                <a:solidFill>
                  <a:srgbClr val="012639"/>
                </a:solidFill>
                <a:latin typeface="BITSTREAM VERA SANS MONO" panose="020B0609030804020204" pitchFamily="49" charset="0"/>
              </a:rPr>
              <a:t>E</a:t>
            </a:r>
          </a:p>
        </p:txBody>
      </p:sp>
      <p:sp>
        <p:nvSpPr>
          <p:cNvPr id="27" name="Oval 26">
            <a:extLst>
              <a:ext uri="{FF2B5EF4-FFF2-40B4-BE49-F238E27FC236}">
                <a16:creationId xmlns:a16="http://schemas.microsoft.com/office/drawing/2014/main" id="{8C7FA533-F6CF-E545-A6C7-E2AE9DDF21D6}"/>
              </a:ext>
            </a:extLst>
          </p:cNvPr>
          <p:cNvSpPr/>
          <p:nvPr/>
        </p:nvSpPr>
        <p:spPr>
          <a:xfrm>
            <a:off x="2853717" y="4282479"/>
            <a:ext cx="206355" cy="206355"/>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440" dirty="0">
                <a:solidFill>
                  <a:srgbClr val="012639"/>
                </a:solidFill>
                <a:latin typeface="BITSTREAM VERA SANS MONO" panose="020B0609030804020204" pitchFamily="49" charset="0"/>
              </a:rPr>
              <a:t>F</a:t>
            </a:r>
          </a:p>
        </p:txBody>
      </p:sp>
      <p:sp>
        <p:nvSpPr>
          <p:cNvPr id="28" name="Rectangle 27">
            <a:extLst>
              <a:ext uri="{FF2B5EF4-FFF2-40B4-BE49-F238E27FC236}">
                <a16:creationId xmlns:a16="http://schemas.microsoft.com/office/drawing/2014/main" id="{A863A420-622A-124D-B0E8-D3A39C7FE6EE}"/>
              </a:ext>
            </a:extLst>
          </p:cNvPr>
          <p:cNvSpPr/>
          <p:nvPr/>
        </p:nvSpPr>
        <p:spPr>
          <a:xfrm>
            <a:off x="1457051" y="3862836"/>
            <a:ext cx="192285" cy="106293"/>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29" name="Rectangle 28">
            <a:extLst>
              <a:ext uri="{FF2B5EF4-FFF2-40B4-BE49-F238E27FC236}">
                <a16:creationId xmlns:a16="http://schemas.microsoft.com/office/drawing/2014/main" id="{50D5BF62-7ECB-4D44-92B3-F86B29ABD8C9}"/>
              </a:ext>
            </a:extLst>
          </p:cNvPr>
          <p:cNvSpPr/>
          <p:nvPr/>
        </p:nvSpPr>
        <p:spPr>
          <a:xfrm>
            <a:off x="2254827" y="3321454"/>
            <a:ext cx="54321" cy="5042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30" name="Rectangle 29">
            <a:extLst>
              <a:ext uri="{FF2B5EF4-FFF2-40B4-BE49-F238E27FC236}">
                <a16:creationId xmlns:a16="http://schemas.microsoft.com/office/drawing/2014/main" id="{AFE30876-9585-274E-A6F9-50172FD76F3C}"/>
              </a:ext>
            </a:extLst>
          </p:cNvPr>
          <p:cNvSpPr/>
          <p:nvPr/>
        </p:nvSpPr>
        <p:spPr>
          <a:xfrm>
            <a:off x="1127012" y="4488833"/>
            <a:ext cx="71145" cy="39976"/>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cxnSp>
        <p:nvCxnSpPr>
          <p:cNvPr id="31" name="Curved Connector 30">
            <a:extLst>
              <a:ext uri="{FF2B5EF4-FFF2-40B4-BE49-F238E27FC236}">
                <a16:creationId xmlns:a16="http://schemas.microsoft.com/office/drawing/2014/main" id="{86CEE4BD-7F10-694A-B2CB-56DA9DDDA7FE}"/>
              </a:ext>
            </a:extLst>
          </p:cNvPr>
          <p:cNvCxnSpPr>
            <a:cxnSpLocks/>
            <a:endCxn id="33" idx="0"/>
          </p:cNvCxnSpPr>
          <p:nvPr/>
        </p:nvCxnSpPr>
        <p:spPr>
          <a:xfrm rot="16200000" flipH="1">
            <a:off x="2364231" y="3525508"/>
            <a:ext cx="1218676" cy="823522"/>
          </a:xfrm>
          <a:prstGeom prst="curvedConnector3">
            <a:avLst>
              <a:gd name="adj1" fmla="val 64816"/>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1781B2E-F74D-FF43-9762-C51BB33108B0}"/>
              </a:ext>
            </a:extLst>
          </p:cNvPr>
          <p:cNvSpPr/>
          <p:nvPr/>
        </p:nvSpPr>
        <p:spPr>
          <a:xfrm>
            <a:off x="2510743" y="3258492"/>
            <a:ext cx="106997" cy="7621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33" name="Rectangle 32">
            <a:extLst>
              <a:ext uri="{FF2B5EF4-FFF2-40B4-BE49-F238E27FC236}">
                <a16:creationId xmlns:a16="http://schemas.microsoft.com/office/drawing/2014/main" id="{61F8DE41-4096-E941-9CA7-0053FC976A21}"/>
              </a:ext>
            </a:extLst>
          </p:cNvPr>
          <p:cNvSpPr/>
          <p:nvPr/>
        </p:nvSpPr>
        <p:spPr>
          <a:xfrm>
            <a:off x="3274529" y="4546608"/>
            <a:ext cx="221602" cy="8047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34" name="Rounded Rectangle 33">
            <a:extLst>
              <a:ext uri="{FF2B5EF4-FFF2-40B4-BE49-F238E27FC236}">
                <a16:creationId xmlns:a16="http://schemas.microsoft.com/office/drawing/2014/main" id="{B73590C3-D78B-2949-9B9C-77092BD2C33B}"/>
              </a:ext>
            </a:extLst>
          </p:cNvPr>
          <p:cNvSpPr/>
          <p:nvPr/>
        </p:nvSpPr>
        <p:spPr>
          <a:xfrm>
            <a:off x="2655295" y="2574341"/>
            <a:ext cx="601562" cy="321901"/>
          </a:xfrm>
          <a:prstGeom prst="roundRect">
            <a:avLst/>
          </a:prstGeom>
          <a:solidFill>
            <a:srgbClr val="711BA6"/>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5" name="Oval 34">
            <a:extLst>
              <a:ext uri="{FF2B5EF4-FFF2-40B4-BE49-F238E27FC236}">
                <a16:creationId xmlns:a16="http://schemas.microsoft.com/office/drawing/2014/main" id="{A79A1DF2-B057-8946-94FD-EB9325CA3FD6}"/>
              </a:ext>
            </a:extLst>
          </p:cNvPr>
          <p:cNvSpPr/>
          <p:nvPr/>
        </p:nvSpPr>
        <p:spPr>
          <a:xfrm>
            <a:off x="2552119" y="2477315"/>
            <a:ext cx="206355" cy="206355"/>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440" dirty="0">
                <a:solidFill>
                  <a:srgbClr val="012639"/>
                </a:solidFill>
                <a:latin typeface="BITSTREAM VERA SANS MONO" panose="020B0609030804020204" pitchFamily="49" charset="0"/>
              </a:rPr>
              <a:t>Q</a:t>
            </a:r>
          </a:p>
        </p:txBody>
      </p:sp>
      <p:sp>
        <p:nvSpPr>
          <p:cNvPr id="36" name="Rounded Rectangle 35">
            <a:extLst>
              <a:ext uri="{FF2B5EF4-FFF2-40B4-BE49-F238E27FC236}">
                <a16:creationId xmlns:a16="http://schemas.microsoft.com/office/drawing/2014/main" id="{2DA04E5D-41E9-5A4A-9BC0-D95947C047A1}"/>
              </a:ext>
            </a:extLst>
          </p:cNvPr>
          <p:cNvSpPr/>
          <p:nvPr/>
        </p:nvSpPr>
        <p:spPr>
          <a:xfrm>
            <a:off x="3256856" y="3132042"/>
            <a:ext cx="601562" cy="321901"/>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7" name="Oval 36">
            <a:extLst>
              <a:ext uri="{FF2B5EF4-FFF2-40B4-BE49-F238E27FC236}">
                <a16:creationId xmlns:a16="http://schemas.microsoft.com/office/drawing/2014/main" id="{04027711-BDDE-5342-93C8-2131A5146C6F}"/>
              </a:ext>
            </a:extLst>
          </p:cNvPr>
          <p:cNvSpPr/>
          <p:nvPr/>
        </p:nvSpPr>
        <p:spPr>
          <a:xfrm>
            <a:off x="3151645" y="3034769"/>
            <a:ext cx="206355" cy="206355"/>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440" dirty="0">
                <a:solidFill>
                  <a:srgbClr val="012639"/>
                </a:solidFill>
                <a:latin typeface="BITSTREAM VERA SANS MONO" panose="020B0609030804020204" pitchFamily="49" charset="0"/>
              </a:rPr>
              <a:t>G</a:t>
            </a:r>
          </a:p>
        </p:txBody>
      </p:sp>
      <p:sp>
        <p:nvSpPr>
          <p:cNvPr id="9" name="Rectangle 8">
            <a:extLst>
              <a:ext uri="{FF2B5EF4-FFF2-40B4-BE49-F238E27FC236}">
                <a16:creationId xmlns:a16="http://schemas.microsoft.com/office/drawing/2014/main" id="{41B49EB8-8BE3-5E46-B210-614F48458040}"/>
              </a:ext>
            </a:extLst>
          </p:cNvPr>
          <p:cNvSpPr/>
          <p:nvPr/>
        </p:nvSpPr>
        <p:spPr>
          <a:xfrm>
            <a:off x="4276206" y="2630067"/>
            <a:ext cx="4383262" cy="2086725"/>
          </a:xfrm>
          <a:prstGeom prst="rect">
            <a:avLst/>
          </a:prstGeom>
        </p:spPr>
        <p:txBody>
          <a:bodyPr wrap="square">
            <a:spAutoFit/>
          </a:bodyPr>
          <a:lstStyle/>
          <a:p>
            <a:r>
              <a:rPr lang="en-GB" sz="1080" dirty="0">
                <a:solidFill>
                  <a:srgbClr val="E8BF6A"/>
                </a:solidFill>
                <a:latin typeface="JetBrains Mono Light" panose="020B0309020102050004" pitchFamily="49" charset="77"/>
              </a:rPr>
              <a:t>&lt;plugin&gt;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r>
              <a:rPr lang="en-GB" sz="1080" dirty="0" err="1">
                <a:solidFill>
                  <a:schemeClr val="bg2"/>
                </a:solidFill>
                <a:latin typeface="JetBrains Mono Light" panose="020B0309020102050004" pitchFamily="49" charset="77"/>
              </a:rPr>
              <a:t>se.kth.castor</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r>
              <a:rPr lang="en-GB" sz="1080" dirty="0" err="1">
                <a:solidFill>
                  <a:schemeClr val="bg2"/>
                </a:solidFill>
                <a:latin typeface="JetBrains Mono Light" panose="020B0309020102050004" pitchFamily="49" charset="77"/>
              </a:rPr>
              <a:t>depclean</a:t>
            </a:r>
            <a:r>
              <a:rPr lang="en-GB" sz="1080" dirty="0">
                <a:solidFill>
                  <a:schemeClr val="bg2"/>
                </a:solidFill>
                <a:latin typeface="JetBrains Mono Light" panose="020B0309020102050004" pitchFamily="49" charset="77"/>
              </a:rPr>
              <a:t>-maven-plugin</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&lt;version&gt;</a:t>
            </a:r>
            <a:r>
              <a:rPr lang="en-GB" sz="1080" dirty="0">
                <a:solidFill>
                  <a:schemeClr val="bg2"/>
                </a:solidFill>
                <a:latin typeface="JetBrains Mono Light" panose="020B0309020102050004" pitchFamily="49" charset="77"/>
              </a:rPr>
              <a:t>1.1.1</a:t>
            </a:r>
            <a:r>
              <a:rPr lang="en-GB" sz="1080" dirty="0">
                <a:solidFill>
                  <a:srgbClr val="E8BF6A"/>
                </a:solidFill>
                <a:latin typeface="JetBrains Mono Light" panose="020B0309020102050004" pitchFamily="49" charset="77"/>
              </a:rPr>
              <a:t>&lt;/version&gt;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&lt;executions&gt;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&lt;execution&gt;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&lt;goals&gt;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&lt;goal&gt;</a:t>
            </a:r>
            <a:r>
              <a:rPr lang="en-GB" sz="1080" dirty="0" err="1">
                <a:solidFill>
                  <a:schemeClr val="bg2"/>
                </a:solidFill>
                <a:latin typeface="JetBrains Mono Light" panose="020B0309020102050004" pitchFamily="49" charset="77"/>
              </a:rPr>
              <a:t>depclean</a:t>
            </a:r>
            <a:r>
              <a:rPr lang="en-GB" sz="1080" dirty="0">
                <a:solidFill>
                  <a:srgbClr val="E8BF6A"/>
                </a:solidFill>
                <a:latin typeface="JetBrains Mono Light" panose="020B0309020102050004" pitchFamily="49" charset="77"/>
              </a:rPr>
              <a:t>&lt;/goal&gt;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&lt;/goals&gt;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&lt;/execution&gt;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&lt;/executions&gt;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&lt;/plugin&gt;</a:t>
            </a:r>
            <a:endParaRPr lang="en-SE" sz="1080" dirty="0">
              <a:solidFill>
                <a:srgbClr val="E8BF6A"/>
              </a:solidFill>
              <a:latin typeface="JetBrains Mono Light" panose="020B0309020102050004" pitchFamily="49" charset="77"/>
            </a:endParaRPr>
          </a:p>
        </p:txBody>
      </p:sp>
      <p:sp>
        <p:nvSpPr>
          <p:cNvPr id="38" name="Title 1">
            <a:extLst>
              <a:ext uri="{FF2B5EF4-FFF2-40B4-BE49-F238E27FC236}">
                <a16:creationId xmlns:a16="http://schemas.microsoft.com/office/drawing/2014/main" id="{80DAA711-23DA-1549-80D3-C1BE92FD186A}"/>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DepClean</a:t>
            </a:r>
          </a:p>
        </p:txBody>
      </p:sp>
    </p:spTree>
    <p:extLst>
      <p:ext uri="{BB962C8B-B14F-4D97-AF65-F5344CB8AC3E}">
        <p14:creationId xmlns:p14="http://schemas.microsoft.com/office/powerpoint/2010/main" val="1044608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8"/>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3"/>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22" presetClass="entr" presetSubtype="1" fill="hold" nodeType="click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wipe(up)">
                                      <p:cBhvr>
                                        <p:cTn id="63" dur="2000"/>
                                        <p:tgtEl>
                                          <p:spTgt spid="16"/>
                                        </p:tgtEl>
                                      </p:cBhvr>
                                    </p:animEffect>
                                  </p:childTnLst>
                                </p:cTn>
                              </p:par>
                              <p:par>
                                <p:cTn id="64" presetID="22" presetClass="entr" presetSubtype="1" fill="hold" nodeType="withEffect">
                                  <p:stCondLst>
                                    <p:cond delay="0"/>
                                  </p:stCondLst>
                                  <p:childTnLst>
                                    <p:set>
                                      <p:cBhvr>
                                        <p:cTn id="65" dur="1" fill="hold">
                                          <p:stCondLst>
                                            <p:cond delay="0"/>
                                          </p:stCondLst>
                                        </p:cTn>
                                        <p:tgtEl>
                                          <p:spTgt spid="31"/>
                                        </p:tgtEl>
                                        <p:attrNameLst>
                                          <p:attrName>style.visibility</p:attrName>
                                        </p:attrNameLst>
                                      </p:cBhvr>
                                      <p:to>
                                        <p:strVal val="visible"/>
                                      </p:to>
                                    </p:set>
                                    <p:animEffect transition="in" filter="wipe(up)">
                                      <p:cBhvr>
                                        <p:cTn id="66" dur="2000"/>
                                        <p:tgtEl>
                                          <p:spTgt spid="31"/>
                                        </p:tgtEl>
                                      </p:cBhvr>
                                    </p:animEffect>
                                  </p:childTnLst>
                                </p:cTn>
                              </p:par>
                              <p:par>
                                <p:cTn id="67" presetID="22" presetClass="entr" presetSubtype="1" fill="hold" nodeType="withEffect">
                                  <p:stCondLst>
                                    <p:cond delay="0"/>
                                  </p:stCondLst>
                                  <p:childTnLst>
                                    <p:set>
                                      <p:cBhvr>
                                        <p:cTn id="68" dur="1" fill="hold">
                                          <p:stCondLst>
                                            <p:cond delay="0"/>
                                          </p:stCondLst>
                                        </p:cTn>
                                        <p:tgtEl>
                                          <p:spTgt spid="19"/>
                                        </p:tgtEl>
                                        <p:attrNameLst>
                                          <p:attrName>style.visibility</p:attrName>
                                        </p:attrNameLst>
                                      </p:cBhvr>
                                      <p:to>
                                        <p:strVal val="visible"/>
                                      </p:to>
                                    </p:set>
                                    <p:animEffect transition="in" filter="wipe(up)">
                                      <p:cBhvr>
                                        <p:cTn id="69" dur="2000"/>
                                        <p:tgtEl>
                                          <p:spTgt spid="19"/>
                                        </p:tgtEl>
                                      </p:cBhvr>
                                    </p:animEffect>
                                  </p:childTnLst>
                                </p:cTn>
                              </p:par>
                            </p:childTnLst>
                          </p:cTn>
                        </p:par>
                      </p:childTnLst>
                    </p:cTn>
                  </p:par>
                  <p:par>
                    <p:cTn id="70" fill="hold">
                      <p:stCondLst>
                        <p:cond delay="indefinite"/>
                      </p:stCondLst>
                      <p:childTnLst>
                        <p:par>
                          <p:cTn id="71" fill="hold">
                            <p:stCondLst>
                              <p:cond delay="0"/>
                            </p:stCondLst>
                            <p:childTnLst>
                              <p:par>
                                <p:cTn id="72" presetID="2" presetClass="entr" presetSubtype="8" fill="hold" nodeType="clickEffect">
                                  <p:stCondLst>
                                    <p:cond delay="0"/>
                                  </p:stCondLst>
                                  <p:childTnLst>
                                    <p:set>
                                      <p:cBhvr>
                                        <p:cTn id="73" dur="1" fill="hold">
                                          <p:stCondLst>
                                            <p:cond delay="0"/>
                                          </p:stCondLst>
                                        </p:cTn>
                                        <p:tgtEl>
                                          <p:spTgt spid="7">
                                            <p:txEl>
                                              <p:pRg st="1" end="1"/>
                                            </p:txEl>
                                          </p:spTgt>
                                        </p:tgtEl>
                                        <p:attrNameLst>
                                          <p:attrName>style.visibility</p:attrName>
                                        </p:attrNameLst>
                                      </p:cBhvr>
                                      <p:to>
                                        <p:strVal val="visible"/>
                                      </p:to>
                                    </p:set>
                                    <p:anim calcmode="lin" valueType="num">
                                      <p:cBhvr additive="base">
                                        <p:cTn id="74" dur="500" fill="hold"/>
                                        <p:tgtEl>
                                          <p:spTgt spid="7">
                                            <p:txEl>
                                              <p:pRg st="1" end="1"/>
                                            </p:txEl>
                                          </p:spTgt>
                                        </p:tgtEl>
                                        <p:attrNameLst>
                                          <p:attrName>ppt_x</p:attrName>
                                        </p:attrNameLst>
                                      </p:cBhvr>
                                      <p:tavLst>
                                        <p:tav tm="0">
                                          <p:val>
                                            <p:strVal val="0-#ppt_w/2"/>
                                          </p:val>
                                        </p:tav>
                                        <p:tav tm="100000">
                                          <p:val>
                                            <p:strVal val="#ppt_x"/>
                                          </p:val>
                                        </p:tav>
                                      </p:tavLst>
                                    </p:anim>
                                    <p:anim calcmode="lin" valueType="num">
                                      <p:cBhvr additive="base">
                                        <p:cTn id="75"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7" grpId="0" animBg="1"/>
      <p:bldP spid="18"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2" grpId="0" animBg="1"/>
      <p:bldP spid="33" grpId="0" animBg="1"/>
      <p:bldP spid="34" grpId="0" animBg="1"/>
      <p:bldP spid="35" grpId="0" animBg="1"/>
      <p:bldP spid="36" grpId="0" animBg="1"/>
      <p:bldP spid="37"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17</a:t>
            </a:fld>
            <a:endParaRPr lang="en-SE"/>
          </a:p>
        </p:txBody>
      </p:sp>
      <p:sp>
        <p:nvSpPr>
          <p:cNvPr id="15" name="Rectangle 14">
            <a:extLst>
              <a:ext uri="{FF2B5EF4-FFF2-40B4-BE49-F238E27FC236}">
                <a16:creationId xmlns:a16="http://schemas.microsoft.com/office/drawing/2014/main" id="{B6C2B7B6-7941-0844-8A03-FDF2B51664E7}"/>
              </a:ext>
            </a:extLst>
          </p:cNvPr>
          <p:cNvSpPr/>
          <p:nvPr/>
        </p:nvSpPr>
        <p:spPr>
          <a:xfrm>
            <a:off x="1439562" y="2087002"/>
            <a:ext cx="6752967" cy="978729"/>
          </a:xfrm>
          <a:prstGeom prst="rect">
            <a:avLst/>
          </a:prstGeom>
        </p:spPr>
        <p:txBody>
          <a:bodyPr wrap="square">
            <a:spAutoFit/>
          </a:bodyPr>
          <a:lstStyle/>
          <a:p>
            <a:r>
              <a:rPr lang="en-SE" sz="2880" dirty="0">
                <a:solidFill>
                  <a:schemeClr val="bg2"/>
                </a:solidFill>
                <a:latin typeface="BITSTREAM VERA SANS MONO" panose="020B0609030804020204" pitchFamily="49" charset="0"/>
              </a:rPr>
              <a:t>How much dependency bloat exists out there?</a:t>
            </a:r>
          </a:p>
        </p:txBody>
      </p:sp>
    </p:spTree>
    <p:extLst>
      <p:ext uri="{BB962C8B-B14F-4D97-AF65-F5344CB8AC3E}">
        <p14:creationId xmlns:p14="http://schemas.microsoft.com/office/powerpoint/2010/main" val="3816945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18</a:t>
            </a:fld>
            <a:endParaRPr lang="en-SE"/>
          </a:p>
        </p:txBody>
      </p:sp>
      <p:pic>
        <p:nvPicPr>
          <p:cNvPr id="25" name="Picture 24">
            <a:extLst>
              <a:ext uri="{FF2B5EF4-FFF2-40B4-BE49-F238E27FC236}">
                <a16:creationId xmlns:a16="http://schemas.microsoft.com/office/drawing/2014/main" id="{64979E0A-D566-524E-A527-7B748FC7A498}"/>
              </a:ext>
            </a:extLst>
          </p:cNvPr>
          <p:cNvPicPr>
            <a:picLocks noChangeAspect="1"/>
          </p:cNvPicPr>
          <p:nvPr/>
        </p:nvPicPr>
        <p:blipFill>
          <a:blip r:embed="rId3"/>
          <a:stretch>
            <a:fillRect/>
          </a:stretch>
        </p:blipFill>
        <p:spPr>
          <a:xfrm>
            <a:off x="457200" y="950592"/>
            <a:ext cx="6600560" cy="3712433"/>
          </a:xfrm>
          <a:prstGeom prst="rect">
            <a:avLst/>
          </a:prstGeom>
        </p:spPr>
      </p:pic>
      <p:sp>
        <p:nvSpPr>
          <p:cNvPr id="6" name="TextBox 5">
            <a:extLst>
              <a:ext uri="{FF2B5EF4-FFF2-40B4-BE49-F238E27FC236}">
                <a16:creationId xmlns:a16="http://schemas.microsoft.com/office/drawing/2014/main" id="{5443AEAF-0F27-C640-9539-C428E6995E0E}"/>
              </a:ext>
            </a:extLst>
          </p:cNvPr>
          <p:cNvSpPr txBox="1"/>
          <p:nvPr/>
        </p:nvSpPr>
        <p:spPr>
          <a:xfrm>
            <a:off x="6213709" y="2548012"/>
            <a:ext cx="2076382" cy="674031"/>
          </a:xfrm>
          <a:prstGeom prst="rect">
            <a:avLst/>
          </a:prstGeom>
          <a:solidFill>
            <a:srgbClr val="1954A6"/>
          </a:solidFill>
          <a:ln w="12700">
            <a:solidFill>
              <a:schemeClr val="bg2"/>
            </a:solidFill>
          </a:ln>
        </p:spPr>
        <p:txBody>
          <a:bodyPr wrap="square" rtlCol="0">
            <a:spAutoFit/>
          </a:bodyPr>
          <a:lstStyle/>
          <a:p>
            <a:r>
              <a:rPr lang="en-GB" sz="1260" dirty="0">
                <a:solidFill>
                  <a:schemeClr val="bg2"/>
                </a:solidFill>
                <a:latin typeface="BITSTREAM VERA SANS MONO" panose="020B0609030804020204" pitchFamily="49" charset="0"/>
              </a:rPr>
              <a:t>Open source library for code analysis, 75 dependencies</a:t>
            </a:r>
          </a:p>
        </p:txBody>
      </p:sp>
      <p:sp>
        <p:nvSpPr>
          <p:cNvPr id="7" name="Rectangle 6">
            <a:extLst>
              <a:ext uri="{FF2B5EF4-FFF2-40B4-BE49-F238E27FC236}">
                <a16:creationId xmlns:a16="http://schemas.microsoft.com/office/drawing/2014/main" id="{F3EBD411-4473-1046-BCBE-4996F33620B4}"/>
              </a:ext>
            </a:extLst>
          </p:cNvPr>
          <p:cNvSpPr/>
          <p:nvPr/>
        </p:nvSpPr>
        <p:spPr>
          <a:xfrm>
            <a:off x="2045235" y="4773386"/>
            <a:ext cx="5762719" cy="286232"/>
          </a:xfrm>
          <a:prstGeom prst="rect">
            <a:avLst/>
          </a:prstGeom>
        </p:spPr>
        <p:txBody>
          <a:bodyPr wrap="square">
            <a:spAutoFit/>
          </a:bodyPr>
          <a:lstStyle/>
          <a:p>
            <a:r>
              <a:rPr lang="en-GB" sz="1260" u="sng" dirty="0">
                <a:solidFill>
                  <a:schemeClr val="bg2"/>
                </a:solidFill>
                <a:latin typeface="Courier New" panose="02070309020205020404" pitchFamily="49" charset="0"/>
              </a:rPr>
              <a:t>https://</a:t>
            </a:r>
            <a:r>
              <a:rPr lang="en-GB" sz="1260" u="sng" dirty="0" err="1">
                <a:solidFill>
                  <a:schemeClr val="bg2"/>
                </a:solidFill>
                <a:latin typeface="Courier New" panose="02070309020205020404" pitchFamily="49" charset="0"/>
              </a:rPr>
              <a:t>github.com</a:t>
            </a:r>
            <a:r>
              <a:rPr lang="en-GB" sz="1260" u="sng" dirty="0">
                <a:solidFill>
                  <a:schemeClr val="bg2"/>
                </a:solidFill>
                <a:latin typeface="Courier New" panose="02070309020205020404" pitchFamily="49" charset="0"/>
              </a:rPr>
              <a:t>/INRIA/spoon</a:t>
            </a:r>
            <a:endParaRPr lang="en-SE" sz="1260" u="sng" dirty="0">
              <a:solidFill>
                <a:schemeClr val="bg2"/>
              </a:solidFill>
            </a:endParaRPr>
          </a:p>
        </p:txBody>
      </p:sp>
      <p:sp>
        <p:nvSpPr>
          <p:cNvPr id="11" name="Title 1">
            <a:extLst>
              <a:ext uri="{FF2B5EF4-FFF2-40B4-BE49-F238E27FC236}">
                <a16:creationId xmlns:a16="http://schemas.microsoft.com/office/drawing/2014/main" id="{6F49CBDE-5329-C840-B279-43EAA5FA7CD9}"/>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Example: Spoon library</a:t>
            </a:r>
          </a:p>
        </p:txBody>
      </p:sp>
    </p:spTree>
    <p:extLst>
      <p:ext uri="{BB962C8B-B14F-4D97-AF65-F5344CB8AC3E}">
        <p14:creationId xmlns:p14="http://schemas.microsoft.com/office/powerpoint/2010/main" val="265349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0B453-9C54-4E4A-B398-9B266C2FDFCE}"/>
              </a:ext>
            </a:extLst>
          </p:cNvPr>
          <p:cNvSpPr>
            <a:spLocks noGrp="1"/>
          </p:cNvSpPr>
          <p:nvPr>
            <p:ph type="title"/>
          </p:nvPr>
        </p:nvSpPr>
        <p:spPr>
          <a:xfrm>
            <a:off x="840260" y="206795"/>
            <a:ext cx="7708964" cy="579342"/>
          </a:xfrm>
        </p:spPr>
        <p:txBody>
          <a:bodyPr>
            <a:normAutofit/>
          </a:bodyPr>
          <a:lstStyle/>
          <a:p>
            <a:r>
              <a:rPr lang="en-SE" sz="2400" dirty="0">
                <a:solidFill>
                  <a:schemeClr val="bg2"/>
                </a:solidFill>
              </a:rPr>
              <a:t>Dependency managers in Java</a:t>
            </a:r>
          </a:p>
        </p:txBody>
      </p:sp>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a:t>
            </a:fld>
            <a:endParaRPr lang="en-SE" dirty="0"/>
          </a:p>
        </p:txBody>
      </p:sp>
      <p:grpSp>
        <p:nvGrpSpPr>
          <p:cNvPr id="23" name="Group 22">
            <a:extLst>
              <a:ext uri="{FF2B5EF4-FFF2-40B4-BE49-F238E27FC236}">
                <a16:creationId xmlns:a16="http://schemas.microsoft.com/office/drawing/2014/main" id="{CFBA6587-C56D-0E41-AA3D-01DE8D6B2F92}"/>
              </a:ext>
            </a:extLst>
          </p:cNvPr>
          <p:cNvGrpSpPr/>
          <p:nvPr/>
        </p:nvGrpSpPr>
        <p:grpSpPr>
          <a:xfrm>
            <a:off x="5044141" y="2729115"/>
            <a:ext cx="1752543" cy="1598947"/>
            <a:chOff x="5241254" y="2857500"/>
            <a:chExt cx="2138915" cy="1951458"/>
          </a:xfrm>
        </p:grpSpPr>
        <p:sp>
          <p:nvSpPr>
            <p:cNvPr id="16" name="Rectangle 15">
              <a:extLst>
                <a:ext uri="{FF2B5EF4-FFF2-40B4-BE49-F238E27FC236}">
                  <a16:creationId xmlns:a16="http://schemas.microsoft.com/office/drawing/2014/main" id="{9F50B2B7-DB0A-F141-916C-CBD43131B976}"/>
                </a:ext>
              </a:extLst>
            </p:cNvPr>
            <p:cNvSpPr/>
            <p:nvPr/>
          </p:nvSpPr>
          <p:spPr>
            <a:xfrm>
              <a:off x="5241254" y="2857500"/>
              <a:ext cx="2138915" cy="1951458"/>
            </a:xfrm>
            <a:prstGeom prst="rect">
              <a:avLst/>
            </a:prstGeom>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pic>
          <p:nvPicPr>
            <p:cNvPr id="12" name="Picture 11">
              <a:extLst>
                <a:ext uri="{FF2B5EF4-FFF2-40B4-BE49-F238E27FC236}">
                  <a16:creationId xmlns:a16="http://schemas.microsoft.com/office/drawing/2014/main" id="{D68517FC-AAF2-6041-8AE9-F94E35A81D20}"/>
                </a:ext>
              </a:extLst>
            </p:cNvPr>
            <p:cNvPicPr>
              <a:picLocks noChangeAspect="1"/>
            </p:cNvPicPr>
            <p:nvPr/>
          </p:nvPicPr>
          <p:blipFill>
            <a:blip r:embed="rId3"/>
            <a:stretch>
              <a:fillRect/>
            </a:stretch>
          </p:blipFill>
          <p:spPr>
            <a:xfrm>
              <a:off x="5474280" y="2907732"/>
              <a:ext cx="1678958" cy="1763140"/>
            </a:xfrm>
            <a:prstGeom prst="rect">
              <a:avLst/>
            </a:prstGeom>
          </p:spPr>
        </p:pic>
      </p:grpSp>
      <p:grpSp>
        <p:nvGrpSpPr>
          <p:cNvPr id="21" name="Group 20">
            <a:extLst>
              <a:ext uri="{FF2B5EF4-FFF2-40B4-BE49-F238E27FC236}">
                <a16:creationId xmlns:a16="http://schemas.microsoft.com/office/drawing/2014/main" id="{CA9F4CA1-7FBC-1C4B-9989-3BDA4E49C1D0}"/>
              </a:ext>
            </a:extLst>
          </p:cNvPr>
          <p:cNvGrpSpPr/>
          <p:nvPr/>
        </p:nvGrpSpPr>
        <p:grpSpPr>
          <a:xfrm>
            <a:off x="2703355" y="1345213"/>
            <a:ext cx="1933716" cy="1214725"/>
            <a:chOff x="2483161" y="1548536"/>
            <a:chExt cx="2457794" cy="1543941"/>
          </a:xfrm>
        </p:grpSpPr>
        <p:sp>
          <p:nvSpPr>
            <p:cNvPr id="18" name="Rectangle 17">
              <a:extLst>
                <a:ext uri="{FF2B5EF4-FFF2-40B4-BE49-F238E27FC236}">
                  <a16:creationId xmlns:a16="http://schemas.microsoft.com/office/drawing/2014/main" id="{C79DE24F-B4AC-4446-8D72-EA228CF1C973}"/>
                </a:ext>
              </a:extLst>
            </p:cNvPr>
            <p:cNvSpPr/>
            <p:nvPr/>
          </p:nvSpPr>
          <p:spPr>
            <a:xfrm>
              <a:off x="2483161" y="1548536"/>
              <a:ext cx="2339043" cy="1543941"/>
            </a:xfrm>
            <a:prstGeom prst="rect">
              <a:avLst/>
            </a:prstGeom>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pic>
          <p:nvPicPr>
            <p:cNvPr id="6" name="Picture 5">
              <a:extLst>
                <a:ext uri="{FF2B5EF4-FFF2-40B4-BE49-F238E27FC236}">
                  <a16:creationId xmlns:a16="http://schemas.microsoft.com/office/drawing/2014/main" id="{6487D7CD-7A46-2A44-B053-B0858F84289C}"/>
                </a:ext>
              </a:extLst>
            </p:cNvPr>
            <p:cNvPicPr>
              <a:picLocks noChangeAspect="1"/>
            </p:cNvPicPr>
            <p:nvPr/>
          </p:nvPicPr>
          <p:blipFill>
            <a:blip r:embed="rId4"/>
            <a:stretch>
              <a:fillRect/>
            </a:stretch>
          </p:blipFill>
          <p:spPr>
            <a:xfrm>
              <a:off x="2662686" y="1597989"/>
              <a:ext cx="2278269" cy="1410553"/>
            </a:xfrm>
            <a:prstGeom prst="rect">
              <a:avLst/>
            </a:prstGeom>
          </p:spPr>
        </p:pic>
      </p:grpSp>
      <p:grpSp>
        <p:nvGrpSpPr>
          <p:cNvPr id="24" name="Group 23">
            <a:extLst>
              <a:ext uri="{FF2B5EF4-FFF2-40B4-BE49-F238E27FC236}">
                <a16:creationId xmlns:a16="http://schemas.microsoft.com/office/drawing/2014/main" id="{B042ABB0-EF59-AA43-A907-1437486FF9BA}"/>
              </a:ext>
            </a:extLst>
          </p:cNvPr>
          <p:cNvGrpSpPr/>
          <p:nvPr/>
        </p:nvGrpSpPr>
        <p:grpSpPr>
          <a:xfrm>
            <a:off x="1148906" y="3273319"/>
            <a:ext cx="3270943" cy="941601"/>
            <a:chOff x="691657" y="4241561"/>
            <a:chExt cx="3942057" cy="1134793"/>
          </a:xfrm>
        </p:grpSpPr>
        <p:sp>
          <p:nvSpPr>
            <p:cNvPr id="17" name="Rectangle 16">
              <a:extLst>
                <a:ext uri="{FF2B5EF4-FFF2-40B4-BE49-F238E27FC236}">
                  <a16:creationId xmlns:a16="http://schemas.microsoft.com/office/drawing/2014/main" id="{C7C2C1B6-7233-3044-B24D-AF60C1591F36}"/>
                </a:ext>
              </a:extLst>
            </p:cNvPr>
            <p:cNvSpPr/>
            <p:nvPr/>
          </p:nvSpPr>
          <p:spPr>
            <a:xfrm>
              <a:off x="691657" y="4241561"/>
              <a:ext cx="3942057" cy="1134793"/>
            </a:xfrm>
            <a:prstGeom prst="rect">
              <a:avLst/>
            </a:prstGeom>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pic>
          <p:nvPicPr>
            <p:cNvPr id="15" name="Picture 14">
              <a:extLst>
                <a:ext uri="{FF2B5EF4-FFF2-40B4-BE49-F238E27FC236}">
                  <a16:creationId xmlns:a16="http://schemas.microsoft.com/office/drawing/2014/main" id="{0A314DB7-CAAA-174F-B82C-237F192918A1}"/>
                </a:ext>
              </a:extLst>
            </p:cNvPr>
            <p:cNvPicPr>
              <a:picLocks noChangeAspect="1"/>
            </p:cNvPicPr>
            <p:nvPr/>
          </p:nvPicPr>
          <p:blipFill>
            <a:blip r:embed="rId5"/>
            <a:stretch>
              <a:fillRect/>
            </a:stretch>
          </p:blipFill>
          <p:spPr>
            <a:xfrm>
              <a:off x="915351" y="4436954"/>
              <a:ext cx="3523553" cy="664820"/>
            </a:xfrm>
            <a:prstGeom prst="rect">
              <a:avLst/>
            </a:prstGeom>
          </p:spPr>
        </p:pic>
        <p:sp>
          <p:nvSpPr>
            <p:cNvPr id="20" name="Rectangle 19">
              <a:extLst>
                <a:ext uri="{FF2B5EF4-FFF2-40B4-BE49-F238E27FC236}">
                  <a16:creationId xmlns:a16="http://schemas.microsoft.com/office/drawing/2014/main" id="{8AE30321-31F8-8E49-AD42-A359A0D443D2}"/>
                </a:ext>
              </a:extLst>
            </p:cNvPr>
            <p:cNvSpPr/>
            <p:nvPr/>
          </p:nvSpPr>
          <p:spPr>
            <a:xfrm>
              <a:off x="2662685" y="4421759"/>
              <a:ext cx="554125" cy="75916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pic>
          <p:nvPicPr>
            <p:cNvPr id="19" name="Picture 18">
              <a:extLst>
                <a:ext uri="{FF2B5EF4-FFF2-40B4-BE49-F238E27FC236}">
                  <a16:creationId xmlns:a16="http://schemas.microsoft.com/office/drawing/2014/main" id="{713A8F4D-6C2A-F54E-982B-09CACBBFB0D2}"/>
                </a:ext>
              </a:extLst>
            </p:cNvPr>
            <p:cNvPicPr>
              <a:picLocks noChangeAspect="1"/>
            </p:cNvPicPr>
            <p:nvPr/>
          </p:nvPicPr>
          <p:blipFill>
            <a:blip r:embed="rId6"/>
            <a:stretch>
              <a:fillRect/>
            </a:stretch>
          </p:blipFill>
          <p:spPr>
            <a:xfrm>
              <a:off x="2578278" y="4471443"/>
              <a:ext cx="694801" cy="694801"/>
            </a:xfrm>
            <a:prstGeom prst="rect">
              <a:avLst/>
            </a:prstGeom>
          </p:spPr>
        </p:pic>
      </p:grpSp>
      <p:sp>
        <p:nvSpPr>
          <p:cNvPr id="3" name="Rectangle 2">
            <a:extLst>
              <a:ext uri="{FF2B5EF4-FFF2-40B4-BE49-F238E27FC236}">
                <a16:creationId xmlns:a16="http://schemas.microsoft.com/office/drawing/2014/main" id="{704303E4-3EEF-CB44-87F8-243483640E35}"/>
              </a:ext>
            </a:extLst>
          </p:cNvPr>
          <p:cNvSpPr/>
          <p:nvPr/>
        </p:nvSpPr>
        <p:spPr>
          <a:xfrm>
            <a:off x="2950966" y="2643420"/>
            <a:ext cx="1309974" cy="341632"/>
          </a:xfrm>
          <a:prstGeom prst="rect">
            <a:avLst/>
          </a:prstGeom>
        </p:spPr>
        <p:txBody>
          <a:bodyPr wrap="none">
            <a:spAutoFit/>
          </a:bodyPr>
          <a:lstStyle/>
          <a:p>
            <a:r>
              <a:rPr lang="en-GB" sz="1620" dirty="0" err="1">
                <a:solidFill>
                  <a:srgbClr val="E8BF6A"/>
                </a:solidFill>
                <a:latin typeface="JetBrains Mono Light" panose="020B0309020102050004" pitchFamily="49" charset="77"/>
              </a:rPr>
              <a:t>build.xml</a:t>
            </a:r>
            <a:endParaRPr lang="en-SE" sz="1620" dirty="0">
              <a:solidFill>
                <a:srgbClr val="E8BF6A"/>
              </a:solidFill>
              <a:latin typeface="JetBrains Mono Light" panose="020B0309020102050004" pitchFamily="49" charset="77"/>
            </a:endParaRPr>
          </a:p>
        </p:txBody>
      </p:sp>
      <p:sp>
        <p:nvSpPr>
          <p:cNvPr id="22" name="Rectangle 21">
            <a:extLst>
              <a:ext uri="{FF2B5EF4-FFF2-40B4-BE49-F238E27FC236}">
                <a16:creationId xmlns:a16="http://schemas.microsoft.com/office/drawing/2014/main" id="{ABFA247D-87FA-314A-8377-0D7AC4F18592}"/>
              </a:ext>
            </a:extLst>
          </p:cNvPr>
          <p:cNvSpPr/>
          <p:nvPr/>
        </p:nvSpPr>
        <p:spPr>
          <a:xfrm>
            <a:off x="2230949" y="4328062"/>
            <a:ext cx="1059906" cy="341632"/>
          </a:xfrm>
          <a:prstGeom prst="rect">
            <a:avLst/>
          </a:prstGeom>
        </p:spPr>
        <p:txBody>
          <a:bodyPr wrap="none">
            <a:spAutoFit/>
          </a:bodyPr>
          <a:lstStyle/>
          <a:p>
            <a:r>
              <a:rPr lang="en-GB" sz="1620" dirty="0" err="1">
                <a:solidFill>
                  <a:srgbClr val="E8BF6A"/>
                </a:solidFill>
                <a:latin typeface="JetBrains Mono Light" panose="020B0309020102050004" pitchFamily="49" charset="77"/>
              </a:rPr>
              <a:t>pom.xml</a:t>
            </a:r>
            <a:endParaRPr lang="en-SE" sz="1620" dirty="0">
              <a:solidFill>
                <a:srgbClr val="E8BF6A"/>
              </a:solidFill>
              <a:latin typeface="JetBrains Mono Light" panose="020B0309020102050004" pitchFamily="49" charset="77"/>
            </a:endParaRPr>
          </a:p>
        </p:txBody>
      </p:sp>
      <p:sp>
        <p:nvSpPr>
          <p:cNvPr id="25" name="Rectangle 24">
            <a:extLst>
              <a:ext uri="{FF2B5EF4-FFF2-40B4-BE49-F238E27FC236}">
                <a16:creationId xmlns:a16="http://schemas.microsoft.com/office/drawing/2014/main" id="{1ABBA2B8-BD87-6741-8642-4CF211042303}"/>
              </a:ext>
            </a:extLst>
          </p:cNvPr>
          <p:cNvSpPr/>
          <p:nvPr/>
        </p:nvSpPr>
        <p:spPr>
          <a:xfrm>
            <a:off x="5111607" y="4405599"/>
            <a:ext cx="1685077" cy="341632"/>
          </a:xfrm>
          <a:prstGeom prst="rect">
            <a:avLst/>
          </a:prstGeom>
        </p:spPr>
        <p:txBody>
          <a:bodyPr wrap="none">
            <a:spAutoFit/>
          </a:bodyPr>
          <a:lstStyle/>
          <a:p>
            <a:r>
              <a:rPr lang="en-GB" sz="1620" dirty="0" err="1">
                <a:solidFill>
                  <a:srgbClr val="E8BF6A"/>
                </a:solidFill>
                <a:latin typeface="JetBrains Mono Light" panose="020B0309020102050004" pitchFamily="49" charset="77"/>
              </a:rPr>
              <a:t>build.gradle</a:t>
            </a:r>
            <a:endParaRPr lang="en-SE" sz="1620" dirty="0">
              <a:solidFill>
                <a:srgbClr val="E8BF6A"/>
              </a:solidFill>
              <a:latin typeface="JetBrains Mono Light" panose="020B0309020102050004" pitchFamily="49" charset="77"/>
            </a:endParaRPr>
          </a:p>
        </p:txBody>
      </p:sp>
    </p:spTree>
    <p:extLst>
      <p:ext uri="{BB962C8B-B14F-4D97-AF65-F5344CB8AC3E}">
        <p14:creationId xmlns:p14="http://schemas.microsoft.com/office/powerpoint/2010/main" val="3904993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linds(horizontal)">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blinds(horizontal)">
                                      <p:cBhvr>
                                        <p:cTn id="16" dur="500"/>
                                        <p:tgtEl>
                                          <p:spTgt spid="24"/>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blinds(horizontal)">
                                      <p:cBhvr>
                                        <p:cTn id="25" dur="500"/>
                                        <p:tgtEl>
                                          <p:spTgt spid="23"/>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2" grpId="0"/>
      <p:bldP spid="25"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0B453-9C54-4E4A-B398-9B266C2FDFCE}"/>
              </a:ext>
            </a:extLst>
          </p:cNvPr>
          <p:cNvSpPr>
            <a:spLocks noGrp="1"/>
          </p:cNvSpPr>
          <p:nvPr>
            <p:ph type="title"/>
          </p:nvPr>
        </p:nvSpPr>
        <p:spPr>
          <a:xfrm>
            <a:off x="1451193" y="206795"/>
            <a:ext cx="7098030" cy="579342"/>
          </a:xfrm>
        </p:spPr>
        <p:txBody>
          <a:bodyPr>
            <a:normAutofit/>
          </a:bodyPr>
          <a:lstStyle/>
          <a:p>
            <a:r>
              <a:rPr lang="en-SE" sz="2520" dirty="0">
                <a:solidFill>
                  <a:schemeClr val="bg2"/>
                </a:solidFill>
              </a:rPr>
              <a:t>Example: Spoon library</a:t>
            </a:r>
            <a:endParaRPr lang="en-SE" sz="2160" dirty="0">
              <a:solidFill>
                <a:schemeClr val="bg2"/>
              </a:solidFill>
            </a:endParaRPr>
          </a:p>
        </p:txBody>
      </p:sp>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19</a:t>
            </a:fld>
            <a:endParaRPr lang="en-SE"/>
          </a:p>
        </p:txBody>
      </p:sp>
      <p:pic>
        <p:nvPicPr>
          <p:cNvPr id="5" name="Picture 4">
            <a:extLst>
              <a:ext uri="{FF2B5EF4-FFF2-40B4-BE49-F238E27FC236}">
                <a16:creationId xmlns:a16="http://schemas.microsoft.com/office/drawing/2014/main" id="{AC68875F-5282-7845-9BA7-61824264C944}"/>
              </a:ext>
            </a:extLst>
          </p:cNvPr>
          <p:cNvPicPr>
            <a:picLocks noChangeAspect="1"/>
          </p:cNvPicPr>
          <p:nvPr/>
        </p:nvPicPr>
        <p:blipFill>
          <a:blip r:embed="rId2">
            <a:lum/>
            <a:alphaModFix/>
          </a:blip>
          <a:srcRect/>
          <a:stretch>
            <a:fillRect/>
          </a:stretch>
        </p:blipFill>
        <p:spPr>
          <a:xfrm>
            <a:off x="594220" y="122390"/>
            <a:ext cx="621625" cy="579342"/>
          </a:xfrm>
          <a:prstGeom prst="rect">
            <a:avLst/>
          </a:prstGeom>
          <a:noFill/>
          <a:ln cap="flat">
            <a:noFill/>
          </a:ln>
        </p:spPr>
      </p:pic>
      <p:pic>
        <p:nvPicPr>
          <p:cNvPr id="18" name="Picture 17">
            <a:extLst>
              <a:ext uri="{FF2B5EF4-FFF2-40B4-BE49-F238E27FC236}">
                <a16:creationId xmlns:a16="http://schemas.microsoft.com/office/drawing/2014/main" id="{789AF55F-416F-3647-AEF0-05AF4412DC9B}"/>
              </a:ext>
            </a:extLst>
          </p:cNvPr>
          <p:cNvPicPr>
            <a:picLocks noChangeAspect="1"/>
          </p:cNvPicPr>
          <p:nvPr/>
        </p:nvPicPr>
        <p:blipFill>
          <a:blip r:embed="rId3"/>
          <a:stretch>
            <a:fillRect/>
          </a:stretch>
        </p:blipFill>
        <p:spPr>
          <a:xfrm>
            <a:off x="912988" y="950288"/>
            <a:ext cx="6601639" cy="3713040"/>
          </a:xfrm>
          <a:prstGeom prst="rect">
            <a:avLst/>
          </a:prstGeom>
        </p:spPr>
      </p:pic>
      <p:sp>
        <p:nvSpPr>
          <p:cNvPr id="7" name="Rectangle 6">
            <a:extLst>
              <a:ext uri="{FF2B5EF4-FFF2-40B4-BE49-F238E27FC236}">
                <a16:creationId xmlns:a16="http://schemas.microsoft.com/office/drawing/2014/main" id="{57C0CEBE-3312-C440-BECE-BBA6470696D8}"/>
              </a:ext>
            </a:extLst>
          </p:cNvPr>
          <p:cNvSpPr/>
          <p:nvPr/>
        </p:nvSpPr>
        <p:spPr>
          <a:xfrm>
            <a:off x="2045235" y="4773386"/>
            <a:ext cx="5762719" cy="286232"/>
          </a:xfrm>
          <a:prstGeom prst="rect">
            <a:avLst/>
          </a:prstGeom>
        </p:spPr>
        <p:txBody>
          <a:bodyPr wrap="square">
            <a:spAutoFit/>
          </a:bodyPr>
          <a:lstStyle/>
          <a:p>
            <a:r>
              <a:rPr lang="en-GB" sz="1260" u="sng" dirty="0">
                <a:solidFill>
                  <a:schemeClr val="bg2"/>
                </a:solidFill>
                <a:latin typeface="Courier New" panose="02070309020205020404" pitchFamily="49" charset="0"/>
              </a:rPr>
              <a:t>https://</a:t>
            </a:r>
            <a:r>
              <a:rPr lang="en-GB" sz="1260" u="sng" dirty="0" err="1">
                <a:solidFill>
                  <a:schemeClr val="bg2"/>
                </a:solidFill>
                <a:latin typeface="Courier New" panose="02070309020205020404" pitchFamily="49" charset="0"/>
              </a:rPr>
              <a:t>github.com</a:t>
            </a:r>
            <a:r>
              <a:rPr lang="en-GB" sz="1260" u="sng" dirty="0">
                <a:solidFill>
                  <a:schemeClr val="bg2"/>
                </a:solidFill>
                <a:latin typeface="Courier New" panose="02070309020205020404" pitchFamily="49" charset="0"/>
              </a:rPr>
              <a:t>/INRIA/spoon</a:t>
            </a:r>
            <a:endParaRPr lang="en-SE" sz="1260" u="sng" dirty="0">
              <a:solidFill>
                <a:schemeClr val="bg2"/>
              </a:solidFill>
            </a:endParaRPr>
          </a:p>
        </p:txBody>
      </p:sp>
      <p:pic>
        <p:nvPicPr>
          <p:cNvPr id="9" name="Picture 8">
            <a:extLst>
              <a:ext uri="{FF2B5EF4-FFF2-40B4-BE49-F238E27FC236}">
                <a16:creationId xmlns:a16="http://schemas.microsoft.com/office/drawing/2014/main" id="{B2550172-C5AD-FC4B-8EFC-6A825DBCCB29}"/>
              </a:ext>
            </a:extLst>
          </p:cNvPr>
          <p:cNvPicPr>
            <a:picLocks noChangeAspect="1"/>
          </p:cNvPicPr>
          <p:nvPr/>
        </p:nvPicPr>
        <p:blipFill rotWithShape="1">
          <a:blip r:embed="rId3"/>
          <a:srcRect l="77833"/>
          <a:stretch/>
        </p:blipFill>
        <p:spPr>
          <a:xfrm>
            <a:off x="6175285" y="1372852"/>
            <a:ext cx="1463408" cy="3713039"/>
          </a:xfrm>
          <a:prstGeom prst="rect">
            <a:avLst/>
          </a:prstGeom>
        </p:spPr>
      </p:pic>
      <p:pic>
        <p:nvPicPr>
          <p:cNvPr id="10" name="Picture 9">
            <a:extLst>
              <a:ext uri="{FF2B5EF4-FFF2-40B4-BE49-F238E27FC236}">
                <a16:creationId xmlns:a16="http://schemas.microsoft.com/office/drawing/2014/main" id="{0773F85A-6F18-D44C-9E37-0312AB3D9B40}"/>
              </a:ext>
            </a:extLst>
          </p:cNvPr>
          <p:cNvPicPr>
            <a:picLocks noChangeAspect="1"/>
          </p:cNvPicPr>
          <p:nvPr/>
        </p:nvPicPr>
        <p:blipFill rotWithShape="1">
          <a:blip r:embed="rId4"/>
          <a:srcRect t="2011" r="872"/>
          <a:stretch/>
        </p:blipFill>
        <p:spPr>
          <a:xfrm>
            <a:off x="6288193" y="113950"/>
            <a:ext cx="2301542" cy="1279734"/>
          </a:xfrm>
          <a:prstGeom prst="rect">
            <a:avLst/>
          </a:prstGeom>
        </p:spPr>
      </p:pic>
      <p:sp>
        <p:nvSpPr>
          <p:cNvPr id="6" name="TextBox 5">
            <a:extLst>
              <a:ext uri="{FF2B5EF4-FFF2-40B4-BE49-F238E27FC236}">
                <a16:creationId xmlns:a16="http://schemas.microsoft.com/office/drawing/2014/main" id="{199B7F25-8CAA-6345-9611-226CBA28BD63}"/>
              </a:ext>
            </a:extLst>
          </p:cNvPr>
          <p:cNvSpPr txBox="1"/>
          <p:nvPr/>
        </p:nvSpPr>
        <p:spPr>
          <a:xfrm>
            <a:off x="6789669" y="2239353"/>
            <a:ext cx="1324544" cy="867930"/>
          </a:xfrm>
          <a:prstGeom prst="rect">
            <a:avLst/>
          </a:prstGeom>
          <a:solidFill>
            <a:srgbClr val="1954A6"/>
          </a:solidFill>
          <a:ln w="12700">
            <a:solidFill>
              <a:schemeClr val="bg2"/>
            </a:solidFill>
          </a:ln>
        </p:spPr>
        <p:txBody>
          <a:bodyPr wrap="square" rtlCol="0">
            <a:spAutoFit/>
          </a:bodyPr>
          <a:lstStyle/>
          <a:p>
            <a:r>
              <a:rPr lang="en-GB" sz="1260" dirty="0">
                <a:solidFill>
                  <a:schemeClr val="bg2"/>
                </a:solidFill>
                <a:latin typeface="BITSTREAM VERA SANS MONO" panose="020B0609030804020204" pitchFamily="49" charset="0"/>
              </a:rPr>
              <a:t>24 different dependency providers</a:t>
            </a:r>
          </a:p>
        </p:txBody>
      </p:sp>
    </p:spTree>
    <p:extLst>
      <p:ext uri="{BB962C8B-B14F-4D97-AF65-F5344CB8AC3E}">
        <p14:creationId xmlns:p14="http://schemas.microsoft.com/office/powerpoint/2010/main" val="3888032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20</a:t>
            </a:fld>
            <a:endParaRPr lang="en-SE"/>
          </a:p>
        </p:txBody>
      </p:sp>
      <p:pic>
        <p:nvPicPr>
          <p:cNvPr id="7" name="Picture 6">
            <a:extLst>
              <a:ext uri="{FF2B5EF4-FFF2-40B4-BE49-F238E27FC236}">
                <a16:creationId xmlns:a16="http://schemas.microsoft.com/office/drawing/2014/main" id="{9472AC2C-40F4-D04E-B248-6515253930DC}"/>
              </a:ext>
            </a:extLst>
          </p:cNvPr>
          <p:cNvPicPr>
            <a:picLocks noChangeAspect="1"/>
          </p:cNvPicPr>
          <p:nvPr/>
        </p:nvPicPr>
        <p:blipFill>
          <a:blip r:embed="rId3"/>
          <a:stretch>
            <a:fillRect/>
          </a:stretch>
        </p:blipFill>
        <p:spPr>
          <a:xfrm>
            <a:off x="457201" y="950288"/>
            <a:ext cx="6601639" cy="3713040"/>
          </a:xfrm>
          <a:prstGeom prst="rect">
            <a:avLst/>
          </a:prstGeom>
        </p:spPr>
      </p:pic>
      <p:sp>
        <p:nvSpPr>
          <p:cNvPr id="6" name="TextBox 5">
            <a:extLst>
              <a:ext uri="{FF2B5EF4-FFF2-40B4-BE49-F238E27FC236}">
                <a16:creationId xmlns:a16="http://schemas.microsoft.com/office/drawing/2014/main" id="{74DA8635-3942-A849-8781-74D11AB8FD17}"/>
              </a:ext>
            </a:extLst>
          </p:cNvPr>
          <p:cNvSpPr txBox="1"/>
          <p:nvPr/>
        </p:nvSpPr>
        <p:spPr>
          <a:xfrm>
            <a:off x="6392847" y="2623476"/>
            <a:ext cx="1700830" cy="674031"/>
          </a:xfrm>
          <a:prstGeom prst="rect">
            <a:avLst/>
          </a:prstGeom>
          <a:solidFill>
            <a:srgbClr val="1954A6"/>
          </a:solidFill>
          <a:ln w="12700">
            <a:solidFill>
              <a:schemeClr val="bg2"/>
            </a:solidFill>
          </a:ln>
        </p:spPr>
        <p:txBody>
          <a:bodyPr wrap="square" rtlCol="0">
            <a:spAutoFit/>
          </a:bodyPr>
          <a:lstStyle/>
          <a:p>
            <a:r>
              <a:rPr lang="en-GB" sz="1260" dirty="0">
                <a:solidFill>
                  <a:schemeClr val="bg2"/>
                </a:solidFill>
                <a:latin typeface="BITSTREAM VERA SANS MONO" panose="020B0609030804020204" pitchFamily="49" charset="0"/>
              </a:rPr>
              <a:t>Maven excludes 31 redundant dependencies</a:t>
            </a:r>
          </a:p>
        </p:txBody>
      </p:sp>
      <p:sp>
        <p:nvSpPr>
          <p:cNvPr id="8" name="Rectangle 7">
            <a:extLst>
              <a:ext uri="{FF2B5EF4-FFF2-40B4-BE49-F238E27FC236}">
                <a16:creationId xmlns:a16="http://schemas.microsoft.com/office/drawing/2014/main" id="{18C826C6-7CDD-1049-8933-6FFFB7862498}"/>
              </a:ext>
            </a:extLst>
          </p:cNvPr>
          <p:cNvSpPr/>
          <p:nvPr/>
        </p:nvSpPr>
        <p:spPr>
          <a:xfrm>
            <a:off x="2045235" y="4773386"/>
            <a:ext cx="5762719" cy="286232"/>
          </a:xfrm>
          <a:prstGeom prst="rect">
            <a:avLst/>
          </a:prstGeom>
        </p:spPr>
        <p:txBody>
          <a:bodyPr wrap="square">
            <a:spAutoFit/>
          </a:bodyPr>
          <a:lstStyle/>
          <a:p>
            <a:r>
              <a:rPr lang="en-GB" sz="1260" u="sng" dirty="0">
                <a:solidFill>
                  <a:schemeClr val="bg2"/>
                </a:solidFill>
                <a:latin typeface="Courier New" panose="02070309020205020404" pitchFamily="49" charset="0"/>
              </a:rPr>
              <a:t>https://</a:t>
            </a:r>
            <a:r>
              <a:rPr lang="en-GB" sz="1260" u="sng" dirty="0" err="1">
                <a:solidFill>
                  <a:schemeClr val="bg2"/>
                </a:solidFill>
                <a:latin typeface="Courier New" panose="02070309020205020404" pitchFamily="49" charset="0"/>
              </a:rPr>
              <a:t>github.com</a:t>
            </a:r>
            <a:r>
              <a:rPr lang="en-GB" sz="1260" u="sng" dirty="0">
                <a:solidFill>
                  <a:schemeClr val="bg2"/>
                </a:solidFill>
                <a:latin typeface="Courier New" panose="02070309020205020404" pitchFamily="49" charset="0"/>
              </a:rPr>
              <a:t>/INRIA/spoon</a:t>
            </a:r>
            <a:endParaRPr lang="en-SE" sz="1260" u="sng" dirty="0">
              <a:solidFill>
                <a:schemeClr val="bg2"/>
              </a:solidFill>
            </a:endParaRPr>
          </a:p>
        </p:txBody>
      </p:sp>
      <p:sp>
        <p:nvSpPr>
          <p:cNvPr id="11" name="Title 1">
            <a:extLst>
              <a:ext uri="{FF2B5EF4-FFF2-40B4-BE49-F238E27FC236}">
                <a16:creationId xmlns:a16="http://schemas.microsoft.com/office/drawing/2014/main" id="{340A1DCF-5B93-9E40-9379-74AA06461405}"/>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Regular Maven analysis</a:t>
            </a:r>
          </a:p>
        </p:txBody>
      </p:sp>
    </p:spTree>
    <p:extLst>
      <p:ext uri="{BB962C8B-B14F-4D97-AF65-F5344CB8AC3E}">
        <p14:creationId xmlns:p14="http://schemas.microsoft.com/office/powerpoint/2010/main" val="249632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21</a:t>
            </a:fld>
            <a:endParaRPr lang="en-SE"/>
          </a:p>
        </p:txBody>
      </p:sp>
      <p:pic>
        <p:nvPicPr>
          <p:cNvPr id="8" name="Picture 7">
            <a:extLst>
              <a:ext uri="{FF2B5EF4-FFF2-40B4-BE49-F238E27FC236}">
                <a16:creationId xmlns:a16="http://schemas.microsoft.com/office/drawing/2014/main" id="{C52C15D3-68E1-8743-A063-729F5666AA16}"/>
              </a:ext>
            </a:extLst>
          </p:cNvPr>
          <p:cNvPicPr>
            <a:picLocks noChangeAspect="1"/>
          </p:cNvPicPr>
          <p:nvPr/>
        </p:nvPicPr>
        <p:blipFill>
          <a:blip r:embed="rId3"/>
          <a:stretch>
            <a:fillRect/>
          </a:stretch>
        </p:blipFill>
        <p:spPr>
          <a:xfrm>
            <a:off x="457201" y="945320"/>
            <a:ext cx="6601639" cy="3713040"/>
          </a:xfrm>
          <a:prstGeom prst="rect">
            <a:avLst/>
          </a:prstGeom>
        </p:spPr>
      </p:pic>
      <p:sp>
        <p:nvSpPr>
          <p:cNvPr id="6" name="TextBox 5">
            <a:extLst>
              <a:ext uri="{FF2B5EF4-FFF2-40B4-BE49-F238E27FC236}">
                <a16:creationId xmlns:a16="http://schemas.microsoft.com/office/drawing/2014/main" id="{0B924EB0-9629-2547-A3E3-378475D6B9E6}"/>
              </a:ext>
            </a:extLst>
          </p:cNvPr>
          <p:cNvSpPr txBox="1"/>
          <p:nvPr/>
        </p:nvSpPr>
        <p:spPr>
          <a:xfrm>
            <a:off x="6411381" y="2571750"/>
            <a:ext cx="1767276" cy="674031"/>
          </a:xfrm>
          <a:prstGeom prst="rect">
            <a:avLst/>
          </a:prstGeom>
          <a:solidFill>
            <a:srgbClr val="1954A6"/>
          </a:solidFill>
          <a:ln w="12700">
            <a:solidFill>
              <a:schemeClr val="bg2"/>
            </a:solidFill>
          </a:ln>
        </p:spPr>
        <p:txBody>
          <a:bodyPr wrap="square" rtlCol="0">
            <a:spAutoFit/>
          </a:bodyPr>
          <a:lstStyle/>
          <a:p>
            <a:r>
              <a:rPr lang="en-GB" sz="1260" dirty="0" err="1">
                <a:solidFill>
                  <a:schemeClr val="bg2"/>
                </a:solidFill>
                <a:latin typeface="BITSTREAM VERA SANS MONO" panose="020B0609030804020204" pitchFamily="49" charset="0"/>
              </a:rPr>
              <a:t>DepClean</a:t>
            </a:r>
            <a:r>
              <a:rPr lang="en-GB" sz="1260" dirty="0">
                <a:solidFill>
                  <a:schemeClr val="bg2"/>
                </a:solidFill>
                <a:latin typeface="BITSTREAM VERA SANS MONO" panose="020B0609030804020204" pitchFamily="49" charset="0"/>
              </a:rPr>
              <a:t> detects 13 bloated dependencies</a:t>
            </a:r>
          </a:p>
        </p:txBody>
      </p:sp>
      <p:sp>
        <p:nvSpPr>
          <p:cNvPr id="11" name="Rectangle 10">
            <a:extLst>
              <a:ext uri="{FF2B5EF4-FFF2-40B4-BE49-F238E27FC236}">
                <a16:creationId xmlns:a16="http://schemas.microsoft.com/office/drawing/2014/main" id="{CC211C82-3343-9743-B7A1-696C2F640710}"/>
              </a:ext>
            </a:extLst>
          </p:cNvPr>
          <p:cNvSpPr/>
          <p:nvPr/>
        </p:nvSpPr>
        <p:spPr>
          <a:xfrm>
            <a:off x="2045235" y="4773386"/>
            <a:ext cx="5762719" cy="286232"/>
          </a:xfrm>
          <a:prstGeom prst="rect">
            <a:avLst/>
          </a:prstGeom>
        </p:spPr>
        <p:txBody>
          <a:bodyPr wrap="square">
            <a:spAutoFit/>
          </a:bodyPr>
          <a:lstStyle/>
          <a:p>
            <a:r>
              <a:rPr lang="en-GB" sz="1260" u="sng" dirty="0">
                <a:solidFill>
                  <a:schemeClr val="bg2"/>
                </a:solidFill>
                <a:latin typeface="Courier New" panose="02070309020205020404" pitchFamily="49" charset="0"/>
              </a:rPr>
              <a:t>https://</a:t>
            </a:r>
            <a:r>
              <a:rPr lang="en-GB" sz="1260" u="sng" dirty="0" err="1">
                <a:solidFill>
                  <a:schemeClr val="bg2"/>
                </a:solidFill>
                <a:latin typeface="Courier New" panose="02070309020205020404" pitchFamily="49" charset="0"/>
              </a:rPr>
              <a:t>github.com</a:t>
            </a:r>
            <a:r>
              <a:rPr lang="en-GB" sz="1260" u="sng" dirty="0">
                <a:solidFill>
                  <a:schemeClr val="bg2"/>
                </a:solidFill>
                <a:latin typeface="Courier New" panose="02070309020205020404" pitchFamily="49" charset="0"/>
              </a:rPr>
              <a:t>/INRIA/spoon</a:t>
            </a:r>
            <a:endParaRPr lang="en-SE" sz="1260" u="sng" dirty="0">
              <a:solidFill>
                <a:schemeClr val="bg2"/>
              </a:solidFill>
            </a:endParaRPr>
          </a:p>
        </p:txBody>
      </p:sp>
      <p:sp>
        <p:nvSpPr>
          <p:cNvPr id="13" name="Title 1">
            <a:extLst>
              <a:ext uri="{FF2B5EF4-FFF2-40B4-BE49-F238E27FC236}">
                <a16:creationId xmlns:a16="http://schemas.microsoft.com/office/drawing/2014/main" id="{5299468C-7877-654A-A647-30DEADB68A31}"/>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DepClean novel analysis</a:t>
            </a:r>
          </a:p>
        </p:txBody>
      </p:sp>
    </p:spTree>
    <p:extLst>
      <p:ext uri="{BB962C8B-B14F-4D97-AF65-F5344CB8AC3E}">
        <p14:creationId xmlns:p14="http://schemas.microsoft.com/office/powerpoint/2010/main" val="729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22</a:t>
            </a:fld>
            <a:endParaRPr lang="en-SE"/>
          </a:p>
        </p:txBody>
      </p:sp>
      <p:pic>
        <p:nvPicPr>
          <p:cNvPr id="9" name="Picture 8">
            <a:extLst>
              <a:ext uri="{FF2B5EF4-FFF2-40B4-BE49-F238E27FC236}">
                <a16:creationId xmlns:a16="http://schemas.microsoft.com/office/drawing/2014/main" id="{BD78F8EA-1405-ED4F-A1F7-75804151449C}"/>
              </a:ext>
            </a:extLst>
          </p:cNvPr>
          <p:cNvPicPr>
            <a:picLocks noChangeAspect="1"/>
          </p:cNvPicPr>
          <p:nvPr/>
        </p:nvPicPr>
        <p:blipFill rotWithShape="1">
          <a:blip r:embed="rId3"/>
          <a:srcRect l="24760" t="-52" r="27805" b="19786"/>
          <a:stretch/>
        </p:blipFill>
        <p:spPr>
          <a:xfrm>
            <a:off x="5665066" y="1540898"/>
            <a:ext cx="2216341" cy="2109360"/>
          </a:xfrm>
          <a:prstGeom prst="rect">
            <a:avLst/>
          </a:prstGeom>
        </p:spPr>
      </p:pic>
      <p:pic>
        <p:nvPicPr>
          <p:cNvPr id="10" name="Picture 9">
            <a:extLst>
              <a:ext uri="{FF2B5EF4-FFF2-40B4-BE49-F238E27FC236}">
                <a16:creationId xmlns:a16="http://schemas.microsoft.com/office/drawing/2014/main" id="{18CBFEB9-6542-5C4C-84E6-C7CBDF6C4C03}"/>
              </a:ext>
            </a:extLst>
          </p:cNvPr>
          <p:cNvPicPr>
            <a:picLocks noChangeAspect="1"/>
          </p:cNvPicPr>
          <p:nvPr/>
        </p:nvPicPr>
        <p:blipFill rotWithShape="1">
          <a:blip r:embed="rId4"/>
          <a:srcRect l="17583" r="15793"/>
          <a:stretch/>
        </p:blipFill>
        <p:spPr>
          <a:xfrm>
            <a:off x="729411" y="1384755"/>
            <a:ext cx="3141891" cy="2652394"/>
          </a:xfrm>
          <a:prstGeom prst="rect">
            <a:avLst/>
          </a:prstGeom>
        </p:spPr>
      </p:pic>
      <p:graphicFrame>
        <p:nvGraphicFramePr>
          <p:cNvPr id="13" name="Table 13">
            <a:extLst>
              <a:ext uri="{FF2B5EF4-FFF2-40B4-BE49-F238E27FC236}">
                <a16:creationId xmlns:a16="http://schemas.microsoft.com/office/drawing/2014/main" id="{D1C6CEC7-D405-954E-AAF1-DC5C1163FC11}"/>
              </a:ext>
            </a:extLst>
          </p:cNvPr>
          <p:cNvGraphicFramePr>
            <a:graphicFrameLocks noGrp="1"/>
          </p:cNvGraphicFramePr>
          <p:nvPr/>
        </p:nvGraphicFramePr>
        <p:xfrm>
          <a:off x="4468450" y="3805855"/>
          <a:ext cx="3278688" cy="877824"/>
        </p:xfrm>
        <a:graphic>
          <a:graphicData uri="http://schemas.openxmlformats.org/drawingml/2006/table">
            <a:tbl>
              <a:tblPr>
                <a:solidFill>
                  <a:schemeClr val="accent1"/>
                </a:solidFill>
                <a:effectLst/>
                <a:tableStyleId>{5C22544A-7EE6-4342-B048-85BDC9FD1C3A}</a:tableStyleId>
              </a:tblPr>
              <a:tblGrid>
                <a:gridCol w="1092896">
                  <a:extLst>
                    <a:ext uri="{9D8B030D-6E8A-4147-A177-3AD203B41FA5}">
                      <a16:colId xmlns:a16="http://schemas.microsoft.com/office/drawing/2014/main" val="2165227765"/>
                    </a:ext>
                  </a:extLst>
                </a:gridCol>
                <a:gridCol w="1092896">
                  <a:extLst>
                    <a:ext uri="{9D8B030D-6E8A-4147-A177-3AD203B41FA5}">
                      <a16:colId xmlns:a16="http://schemas.microsoft.com/office/drawing/2014/main" val="1390613618"/>
                    </a:ext>
                  </a:extLst>
                </a:gridCol>
                <a:gridCol w="1092896">
                  <a:extLst>
                    <a:ext uri="{9D8B030D-6E8A-4147-A177-3AD203B41FA5}">
                      <a16:colId xmlns:a16="http://schemas.microsoft.com/office/drawing/2014/main" val="3264724801"/>
                    </a:ext>
                  </a:extLst>
                </a:gridCol>
              </a:tblGrid>
              <a:tr h="219456">
                <a:tc>
                  <a:txBody>
                    <a:bodyPr/>
                    <a:lstStyle/>
                    <a:p>
                      <a:endParaRPr lang="en-SE" sz="900" dirty="0">
                        <a:solidFill>
                          <a:schemeClr val="bg2"/>
                        </a:solidFill>
                        <a:latin typeface="BITSTREAM VERA SANS MONO" panose="020B0609030804020204" pitchFamily="49" charset="0"/>
                      </a:endParaRP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SE" sz="900" dirty="0">
                          <a:solidFill>
                            <a:schemeClr val="bg2"/>
                          </a:solidFill>
                          <a:latin typeface="BITSTREAM VERA SANS MONO" panose="020B0609030804020204" pitchFamily="49" charset="0"/>
                        </a:rPr>
                        <a:t>JAR Size (MB)</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SE" sz="900" dirty="0">
                          <a:solidFill>
                            <a:schemeClr val="bg2"/>
                          </a:solidFill>
                          <a:latin typeface="BITSTREAM VERA SANS MONO" panose="020B0609030804020204" pitchFamily="49" charset="0"/>
                        </a:rPr>
                        <a:t>#Classes</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37029758"/>
                  </a:ext>
                </a:extLst>
              </a:tr>
              <a:tr h="219456">
                <a:tc>
                  <a:txBody>
                    <a:bodyPr/>
                    <a:lstStyle/>
                    <a:p>
                      <a:r>
                        <a:rPr lang="en-SE" sz="900" dirty="0">
                          <a:solidFill>
                            <a:schemeClr val="bg2"/>
                          </a:solidFill>
                          <a:latin typeface="BITSTREAM VERA SANS MONO" panose="020B0609030804020204" pitchFamily="49" charset="0"/>
                        </a:rPr>
                        <a:t>Before</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SE" sz="900" dirty="0">
                          <a:solidFill>
                            <a:schemeClr val="bg2"/>
                          </a:solidFill>
                          <a:latin typeface="BITSTREAM VERA SANS MONO" panose="020B0609030804020204" pitchFamily="49" charset="0"/>
                        </a:rPr>
                        <a:t>16.2</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SE" sz="900" dirty="0">
                          <a:solidFill>
                            <a:schemeClr val="bg2"/>
                          </a:solidFill>
                          <a:latin typeface="BITSTREAM VERA SANS MONO" panose="020B0609030804020204" pitchFamily="49" charset="0"/>
                        </a:rPr>
                        <a:t>7 425</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364255132"/>
                  </a:ext>
                </a:extLst>
              </a:tr>
              <a:tr h="219456">
                <a:tc>
                  <a:txBody>
                    <a:bodyPr/>
                    <a:lstStyle/>
                    <a:p>
                      <a:r>
                        <a:rPr lang="en-SE" sz="900" dirty="0">
                          <a:solidFill>
                            <a:schemeClr val="bg2"/>
                          </a:solidFill>
                          <a:latin typeface="BITSTREAM VERA SANS MONO" panose="020B0609030804020204" pitchFamily="49" charset="0"/>
                        </a:rPr>
                        <a:t>After</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SE" sz="900" dirty="0">
                          <a:solidFill>
                            <a:schemeClr val="bg2"/>
                          </a:solidFill>
                          <a:latin typeface="BITSTREAM VERA SANS MONO" panose="020B0609030804020204" pitchFamily="49" charset="0"/>
                        </a:rPr>
                        <a:t>12.7</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SE" sz="900" dirty="0">
                          <a:solidFill>
                            <a:schemeClr val="bg2"/>
                          </a:solidFill>
                          <a:latin typeface="BITSTREAM VERA SANS MONO" panose="020B0609030804020204" pitchFamily="49" charset="0"/>
                        </a:rPr>
                        <a:t>5 593</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368251868"/>
                  </a:ext>
                </a:extLst>
              </a:tr>
              <a:tr h="219456">
                <a:tc>
                  <a:txBody>
                    <a:bodyPr/>
                    <a:lstStyle/>
                    <a:p>
                      <a:r>
                        <a:rPr lang="en-SE" sz="900" dirty="0">
                          <a:solidFill>
                            <a:schemeClr val="bg2"/>
                          </a:solidFill>
                          <a:latin typeface="BITSTREAM VERA SANS MONO" panose="020B0609030804020204" pitchFamily="49" charset="0"/>
                        </a:rPr>
                        <a:t>Reduction (%)</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SE" sz="900" dirty="0">
                          <a:solidFill>
                            <a:schemeClr val="bg2"/>
                          </a:solidFill>
                          <a:latin typeface="BITSTREAM VERA SANS MONO" panose="020B0609030804020204" pitchFamily="49" charset="0"/>
                        </a:rPr>
                        <a:t>27.6%</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SE" sz="900" dirty="0">
                          <a:solidFill>
                            <a:schemeClr val="bg2"/>
                          </a:solidFill>
                          <a:latin typeface="BITSTREAM VERA SANS MONO" panose="020B0609030804020204" pitchFamily="49" charset="0"/>
                        </a:rPr>
                        <a:t>24.7%</a:t>
                      </a:r>
                    </a:p>
                  </a:txBody>
                  <a:tcPr marL="82296" marR="82296" marT="41148" marB="4114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2432921856"/>
                  </a:ext>
                </a:extLst>
              </a:tr>
            </a:tbl>
          </a:graphicData>
        </a:graphic>
      </p:graphicFrame>
      <p:sp>
        <p:nvSpPr>
          <p:cNvPr id="12" name="Right Arrow 11">
            <a:extLst>
              <a:ext uri="{FF2B5EF4-FFF2-40B4-BE49-F238E27FC236}">
                <a16:creationId xmlns:a16="http://schemas.microsoft.com/office/drawing/2014/main" id="{C056C2C8-E41C-464B-8BEA-A01F16718D92}"/>
              </a:ext>
            </a:extLst>
          </p:cNvPr>
          <p:cNvSpPr/>
          <p:nvPr/>
        </p:nvSpPr>
        <p:spPr>
          <a:xfrm>
            <a:off x="4171153" y="2262720"/>
            <a:ext cx="1194062" cy="665714"/>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1260" dirty="0">
                <a:solidFill>
                  <a:srgbClr val="012639"/>
                </a:solidFill>
                <a:latin typeface="BITSTREAM VERA SANS MONO" panose="020B0609030804020204" pitchFamily="49" charset="0"/>
              </a:rPr>
              <a:t>debloat</a:t>
            </a:r>
          </a:p>
        </p:txBody>
      </p:sp>
      <p:sp>
        <p:nvSpPr>
          <p:cNvPr id="16" name="Title 1">
            <a:extLst>
              <a:ext uri="{FF2B5EF4-FFF2-40B4-BE49-F238E27FC236}">
                <a16:creationId xmlns:a16="http://schemas.microsoft.com/office/drawing/2014/main" id="{43335E42-A941-BA43-AAB6-06DD159A9821}"/>
              </a:ext>
            </a:extLst>
          </p:cNvPr>
          <p:cNvSpPr txBox="1">
            <a:spLocks/>
          </p:cNvSpPr>
          <p:nvPr/>
        </p:nvSpPr>
        <p:spPr>
          <a:xfrm>
            <a:off x="840259" y="206795"/>
            <a:ext cx="7708964" cy="57934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BITSTREAM VERA SANS MONO" panose="020B0609030804020204" pitchFamily="49" charset="0"/>
                <a:ea typeface="+mj-ea"/>
                <a:cs typeface="+mj-cs"/>
              </a:defRPr>
            </a:lvl1pPr>
          </a:lstStyle>
          <a:p>
            <a:r>
              <a:rPr lang="en-SE" sz="2600" dirty="0">
                <a:solidFill>
                  <a:schemeClr val="bg2"/>
                </a:solidFill>
              </a:rPr>
              <a:t>Debloated Spoon library</a:t>
            </a:r>
          </a:p>
        </p:txBody>
      </p:sp>
    </p:spTree>
    <p:extLst>
      <p:ext uri="{BB962C8B-B14F-4D97-AF65-F5344CB8AC3E}">
        <p14:creationId xmlns:p14="http://schemas.microsoft.com/office/powerpoint/2010/main" val="3865140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0-#ppt_w/2"/>
                                          </p:val>
                                        </p:tav>
                                        <p:tav tm="100000">
                                          <p:val>
                                            <p:strVal val="#ppt_x"/>
                                          </p:val>
                                        </p:tav>
                                      </p:tavLst>
                                    </p:anim>
                                    <p:anim calcmode="lin" valueType="num">
                                      <p:cBhvr additive="base">
                                        <p:cTn id="13"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23</a:t>
            </a:fld>
            <a:endParaRPr lang="en-SE"/>
          </a:p>
        </p:txBody>
      </p:sp>
      <p:pic>
        <p:nvPicPr>
          <p:cNvPr id="12" name="Picture 11">
            <a:extLst>
              <a:ext uri="{FF2B5EF4-FFF2-40B4-BE49-F238E27FC236}">
                <a16:creationId xmlns:a16="http://schemas.microsoft.com/office/drawing/2014/main" id="{FC767310-CC4D-004E-9BA0-1606EA1DD8B0}"/>
              </a:ext>
            </a:extLst>
          </p:cNvPr>
          <p:cNvPicPr>
            <a:picLocks noChangeAspect="1"/>
          </p:cNvPicPr>
          <p:nvPr/>
        </p:nvPicPr>
        <p:blipFill>
          <a:blip r:embed="rId3"/>
          <a:stretch>
            <a:fillRect/>
          </a:stretch>
        </p:blipFill>
        <p:spPr>
          <a:xfrm>
            <a:off x="1301790" y="786138"/>
            <a:ext cx="3819057" cy="4015916"/>
          </a:xfrm>
          <a:prstGeom prst="rect">
            <a:avLst/>
          </a:prstGeom>
        </p:spPr>
      </p:pic>
      <p:sp>
        <p:nvSpPr>
          <p:cNvPr id="13" name="Rectangle 12">
            <a:extLst>
              <a:ext uri="{FF2B5EF4-FFF2-40B4-BE49-F238E27FC236}">
                <a16:creationId xmlns:a16="http://schemas.microsoft.com/office/drawing/2014/main" id="{235EA108-F79B-D248-800C-7973A157ACFA}"/>
              </a:ext>
            </a:extLst>
          </p:cNvPr>
          <p:cNvSpPr/>
          <p:nvPr/>
        </p:nvSpPr>
        <p:spPr>
          <a:xfrm>
            <a:off x="905034" y="4881302"/>
            <a:ext cx="4622161" cy="175433"/>
          </a:xfrm>
          <a:prstGeom prst="rect">
            <a:avLst/>
          </a:prstGeom>
        </p:spPr>
        <p:txBody>
          <a:bodyPr wrap="square">
            <a:spAutoFit/>
          </a:bodyPr>
          <a:lstStyle/>
          <a:p>
            <a:pPr algn="ctr"/>
            <a:r>
              <a:rPr lang="en-GB" sz="540" dirty="0">
                <a:solidFill>
                  <a:schemeClr val="bg2"/>
                </a:solidFill>
                <a:latin typeface="BITSTREAM VERA SANS MONO" panose="020B0609030804020204" pitchFamily="49" charset="0"/>
                <a:ea typeface="Palatino" pitchFamily="2" charset="77"/>
                <a:cs typeface="+mj-cs"/>
              </a:rPr>
              <a:t>“The Maven Dependency Graph: a Temporal Graph-based Representation of Maven Central” (published in MSR’19)</a:t>
            </a:r>
            <a:endParaRPr lang="en-SE" sz="540" dirty="0">
              <a:solidFill>
                <a:schemeClr val="bg2"/>
              </a:solidFill>
              <a:latin typeface="BITSTREAM VERA SANS MONO" panose="020B0609030804020204" pitchFamily="49" charset="0"/>
              <a:ea typeface="Palatino" pitchFamily="2" charset="77"/>
              <a:cs typeface="+mj-cs"/>
            </a:endParaRPr>
          </a:p>
        </p:txBody>
      </p:sp>
      <p:sp>
        <p:nvSpPr>
          <p:cNvPr id="15" name="Rounded Rectangle 14">
            <a:extLst>
              <a:ext uri="{FF2B5EF4-FFF2-40B4-BE49-F238E27FC236}">
                <a16:creationId xmlns:a16="http://schemas.microsoft.com/office/drawing/2014/main" id="{8BEDA064-A68E-AA4E-BD1F-F213085DF393}"/>
              </a:ext>
            </a:extLst>
          </p:cNvPr>
          <p:cNvSpPr/>
          <p:nvPr/>
        </p:nvSpPr>
        <p:spPr>
          <a:xfrm>
            <a:off x="5270242" y="3029144"/>
            <a:ext cx="2301542" cy="811337"/>
          </a:xfrm>
          <a:prstGeom prst="roundRect">
            <a:avLst>
              <a:gd name="adj" fmla="val 0"/>
            </a:avLst>
          </a:prstGeom>
          <a:solidFill>
            <a:srgbClr val="1954A6"/>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SE" spc="-135" dirty="0">
                <a:solidFill>
                  <a:schemeClr val="bg2"/>
                </a:solidFill>
                <a:latin typeface="BITSTREAM VERA SANS MONO" panose="020B0609030804020204" pitchFamily="49" charset="0"/>
                <a:ea typeface="Palatino" pitchFamily="2" charset="77"/>
              </a:rPr>
              <a:t>3.6 million artifacts in 2019</a:t>
            </a:r>
            <a:endParaRPr lang="en-SE" sz="1440" dirty="0"/>
          </a:p>
        </p:txBody>
      </p:sp>
      <p:sp>
        <p:nvSpPr>
          <p:cNvPr id="11" name="Title 1">
            <a:extLst>
              <a:ext uri="{FF2B5EF4-FFF2-40B4-BE49-F238E27FC236}">
                <a16:creationId xmlns:a16="http://schemas.microsoft.com/office/drawing/2014/main" id="{380F9CEA-94CE-8B4F-9A06-744EC97DACCB}"/>
              </a:ext>
            </a:extLst>
          </p:cNvPr>
          <p:cNvSpPr>
            <a:spLocks noGrp="1"/>
          </p:cNvSpPr>
          <p:nvPr>
            <p:ph type="title"/>
          </p:nvPr>
        </p:nvSpPr>
        <p:spPr>
          <a:xfrm>
            <a:off x="840259" y="206795"/>
            <a:ext cx="7708964" cy="579342"/>
          </a:xfrm>
        </p:spPr>
        <p:txBody>
          <a:bodyPr>
            <a:normAutofit/>
          </a:bodyPr>
          <a:lstStyle/>
          <a:p>
            <a:r>
              <a:rPr lang="en-SE" sz="2400" dirty="0">
                <a:solidFill>
                  <a:schemeClr val="bg2"/>
                </a:solidFill>
              </a:rPr>
              <a:t>The Maven ecosystem is big</a:t>
            </a:r>
          </a:p>
        </p:txBody>
      </p:sp>
    </p:spTree>
    <p:extLst>
      <p:ext uri="{BB962C8B-B14F-4D97-AF65-F5344CB8AC3E}">
        <p14:creationId xmlns:p14="http://schemas.microsoft.com/office/powerpoint/2010/main" val="3193002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2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0C92713-0767-844C-B41B-B577242842B1}"/>
              </a:ext>
            </a:extLst>
          </p:cNvPr>
          <p:cNvSpPr txBox="1"/>
          <p:nvPr/>
        </p:nvSpPr>
        <p:spPr>
          <a:xfrm>
            <a:off x="820147" y="1198569"/>
            <a:ext cx="6917084" cy="3950249"/>
          </a:xfrm>
          <a:prstGeom prst="rect">
            <a:avLst/>
          </a:prstGeom>
          <a:noFill/>
          <a:ln>
            <a:noFill/>
          </a:ln>
        </p:spPr>
        <p:txBody>
          <a:bodyPr wrap="square" rtlCol="0">
            <a:spAutoFit/>
          </a:bodyPr>
          <a:lstStyle/>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9K Maven artifacts</a:t>
            </a:r>
            <a:endParaRPr lang="en-SE" sz="1620" spc="-135" dirty="0">
              <a:solidFill>
                <a:schemeClr val="bg2"/>
              </a:solidFill>
              <a:latin typeface="BITSTREAM VERA SANS MONO" panose="020B0609030804020204" pitchFamily="49" charset="0"/>
            </a:endParaRP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Diverse</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Reused</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Complex</a:t>
            </a:r>
          </a:p>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723K dependency relationships	 </a:t>
            </a: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45K direct (6%)</a:t>
            </a:r>
            <a:endParaRPr lang="en-SE" sz="1620" spc="-135" dirty="0">
              <a:solidFill>
                <a:schemeClr val="bg2"/>
              </a:solidFill>
              <a:latin typeface="BITSTREAM VERA SANS MONO" panose="020B0609030804020204" pitchFamily="49" charset="0"/>
            </a:endParaRP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180K inherited (25%)</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498K transitive (69%)</a:t>
            </a:r>
          </a:p>
          <a:p>
            <a:pPr lvl="1">
              <a:lnSpc>
                <a:spcPct val="150000"/>
              </a:lnSpc>
            </a:pPr>
            <a:endParaRPr lang="en-SE" spc="-135" dirty="0">
              <a:solidFill>
                <a:schemeClr val="bg2"/>
              </a:solidFill>
              <a:latin typeface="BITSTREAM VERA SANS MONO" panose="020B0609030804020204" pitchFamily="49" charset="0"/>
            </a:endParaRPr>
          </a:p>
          <a:p>
            <a:pPr lvl="1">
              <a:lnSpc>
                <a:spcPct val="150000"/>
              </a:lnSpc>
            </a:pPr>
            <a:endParaRPr lang="en-SE" spc="-135" dirty="0">
              <a:solidFill>
                <a:schemeClr val="bg2"/>
              </a:solidFill>
              <a:latin typeface="BITSTREAM VERA SANS MONO" panose="020B0609030804020204" pitchFamily="49" charset="0"/>
            </a:endParaRPr>
          </a:p>
        </p:txBody>
      </p:sp>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24</a:t>
            </a:fld>
            <a:endParaRPr lang="en-SE"/>
          </a:p>
        </p:txBody>
      </p:sp>
      <p:sp>
        <p:nvSpPr>
          <p:cNvPr id="12" name="Rectangle 11">
            <a:extLst>
              <a:ext uri="{FF2B5EF4-FFF2-40B4-BE49-F238E27FC236}">
                <a16:creationId xmlns:a16="http://schemas.microsoft.com/office/drawing/2014/main" id="{84B9C252-80AE-7F4C-869C-BE638C6A8DE7}"/>
              </a:ext>
            </a:extLst>
          </p:cNvPr>
          <p:cNvSpPr/>
          <p:nvPr/>
        </p:nvSpPr>
        <p:spPr>
          <a:xfrm>
            <a:off x="875667" y="4881302"/>
            <a:ext cx="4988635" cy="175433"/>
          </a:xfrm>
          <a:prstGeom prst="rect">
            <a:avLst/>
          </a:prstGeom>
        </p:spPr>
        <p:txBody>
          <a:bodyPr wrap="square">
            <a:spAutoFit/>
          </a:bodyPr>
          <a:lstStyle/>
          <a:p>
            <a:pPr algn="ctr"/>
            <a:r>
              <a:rPr lang="en-GB" sz="540" dirty="0">
                <a:solidFill>
                  <a:schemeClr val="bg2"/>
                </a:solidFill>
                <a:latin typeface="BITSTREAM VERA SANS MONO" panose="020B0609030804020204" pitchFamily="49" charset="0"/>
                <a:ea typeface="Palatino" pitchFamily="2" charset="77"/>
                <a:cs typeface="+mj-cs"/>
              </a:rPr>
              <a:t>“A Comprehensive Study of Bloated Dependencies in the Maven Ecosystem” (accepted for publication in EMSE 2021)</a:t>
            </a:r>
            <a:endParaRPr lang="en-SE" sz="540" dirty="0">
              <a:solidFill>
                <a:schemeClr val="bg2"/>
              </a:solidFill>
              <a:latin typeface="BITSTREAM VERA SANS MONO" panose="020B0609030804020204" pitchFamily="49" charset="0"/>
              <a:ea typeface="Palatino" pitchFamily="2" charset="77"/>
              <a:cs typeface="+mj-cs"/>
            </a:endParaRPr>
          </a:p>
        </p:txBody>
      </p:sp>
      <p:sp>
        <p:nvSpPr>
          <p:cNvPr id="11" name="Title 1">
            <a:extLst>
              <a:ext uri="{FF2B5EF4-FFF2-40B4-BE49-F238E27FC236}">
                <a16:creationId xmlns:a16="http://schemas.microsoft.com/office/drawing/2014/main" id="{97B9EEB2-966E-E646-8051-70C0CE75EEC1}"/>
              </a:ext>
            </a:extLst>
          </p:cNvPr>
          <p:cNvSpPr>
            <a:spLocks noGrp="1"/>
          </p:cNvSpPr>
          <p:nvPr>
            <p:ph type="title"/>
          </p:nvPr>
        </p:nvSpPr>
        <p:spPr>
          <a:xfrm>
            <a:off x="840259" y="206795"/>
            <a:ext cx="7708964" cy="579342"/>
          </a:xfrm>
        </p:spPr>
        <p:txBody>
          <a:bodyPr>
            <a:normAutofit/>
          </a:bodyPr>
          <a:lstStyle/>
          <a:p>
            <a:r>
              <a:rPr lang="en-SE" sz="2400" dirty="0">
                <a:solidFill>
                  <a:schemeClr val="bg2"/>
                </a:solidFill>
              </a:rPr>
              <a:t>Large scale empirical study</a:t>
            </a:r>
          </a:p>
        </p:txBody>
      </p:sp>
    </p:spTree>
    <p:extLst>
      <p:ext uri="{BB962C8B-B14F-4D97-AF65-F5344CB8AC3E}">
        <p14:creationId xmlns:p14="http://schemas.microsoft.com/office/powerpoint/2010/main" val="1072692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 calcmode="lin" valueType="num">
                                      <p:cBhvr additive="base">
                                        <p:cTn id="25" dur="500" fill="hold"/>
                                        <p:tgtEl>
                                          <p:spTgt spid="8">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8">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25</a:t>
            </a:fld>
            <a:endParaRPr lang="en-SE"/>
          </a:p>
        </p:txBody>
      </p:sp>
      <p:graphicFrame>
        <p:nvGraphicFramePr>
          <p:cNvPr id="8" name="Chart 7">
            <a:extLst>
              <a:ext uri="{FF2B5EF4-FFF2-40B4-BE49-F238E27FC236}">
                <a16:creationId xmlns:a16="http://schemas.microsoft.com/office/drawing/2014/main" id="{C9686A7A-C386-C442-A0EA-13972585FAC2}"/>
              </a:ext>
            </a:extLst>
          </p:cNvPr>
          <p:cNvGraphicFramePr/>
          <p:nvPr>
            <p:extLst>
              <p:ext uri="{D42A27DB-BD31-4B8C-83A1-F6EECF244321}">
                <p14:modId xmlns:p14="http://schemas.microsoft.com/office/powerpoint/2010/main" val="3245980928"/>
              </p:ext>
            </p:extLst>
          </p:nvPr>
        </p:nvGraphicFramePr>
        <p:xfrm>
          <a:off x="709885" y="1369451"/>
          <a:ext cx="4739512" cy="3362402"/>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79B66D5F-A937-3941-A125-458F8C5B3EE0}"/>
              </a:ext>
            </a:extLst>
          </p:cNvPr>
          <p:cNvSpPr txBox="1"/>
          <p:nvPr/>
        </p:nvSpPr>
        <p:spPr>
          <a:xfrm>
            <a:off x="5587518" y="2057765"/>
            <a:ext cx="2806504" cy="1643527"/>
          </a:xfrm>
          <a:prstGeom prst="rect">
            <a:avLst/>
          </a:prstGeom>
          <a:solidFill>
            <a:srgbClr val="1954A6"/>
          </a:solidFill>
          <a:ln w="12700">
            <a:solidFill>
              <a:schemeClr val="bg2"/>
            </a:solidFill>
          </a:ln>
        </p:spPr>
        <p:txBody>
          <a:bodyPr wrap="square" rtlCol="0">
            <a:spAutoFit/>
          </a:bodyPr>
          <a:lstStyle/>
          <a:p>
            <a:pPr marL="257172" indent="-257172">
              <a:buFont typeface="Arial" panose="020B0604020202020204" pitchFamily="34" charset="0"/>
              <a:buChar char="•"/>
            </a:pPr>
            <a:r>
              <a:rPr lang="en-SE" sz="1260" dirty="0">
                <a:solidFill>
                  <a:schemeClr val="bg2"/>
                </a:solidFill>
                <a:latin typeface="BITSTREAM VERA SANS MONO" panose="020B0609030804020204" pitchFamily="49" charset="0"/>
              </a:rPr>
              <a:t>2.7% of direct dependencies are bloated</a:t>
            </a:r>
          </a:p>
          <a:p>
            <a:pPr marL="257172" indent="-257172">
              <a:buFont typeface="Arial" panose="020B0604020202020204" pitchFamily="34" charset="0"/>
              <a:buChar char="•"/>
            </a:pPr>
            <a:endParaRPr lang="en-SE" sz="1260" dirty="0">
              <a:solidFill>
                <a:schemeClr val="bg2"/>
              </a:solidFill>
              <a:latin typeface="BITSTREAM VERA SANS MONO" panose="020B0609030804020204" pitchFamily="49" charset="0"/>
            </a:endParaRPr>
          </a:p>
          <a:p>
            <a:pPr marL="257172" indent="-257172">
              <a:buFont typeface="Arial" panose="020B0604020202020204" pitchFamily="34" charset="0"/>
              <a:buChar char="•"/>
            </a:pPr>
            <a:r>
              <a:rPr lang="en-SE" sz="1260" dirty="0">
                <a:solidFill>
                  <a:schemeClr val="bg2"/>
                </a:solidFill>
                <a:latin typeface="BITSTREAM VERA SANS MONO" panose="020B0609030804020204" pitchFamily="49" charset="0"/>
              </a:rPr>
              <a:t>15.1% of inherited dependencies are bloated</a:t>
            </a:r>
          </a:p>
          <a:p>
            <a:pPr marL="257172" indent="-257172">
              <a:buFont typeface="Arial" panose="020B0604020202020204" pitchFamily="34" charset="0"/>
              <a:buChar char="•"/>
            </a:pPr>
            <a:endParaRPr lang="en-SE" sz="1260" dirty="0">
              <a:solidFill>
                <a:schemeClr val="bg2"/>
              </a:solidFill>
              <a:latin typeface="BITSTREAM VERA SANS MONO" panose="020B0609030804020204" pitchFamily="49" charset="0"/>
            </a:endParaRPr>
          </a:p>
          <a:p>
            <a:pPr marL="257172" indent="-257172">
              <a:buFont typeface="Arial" panose="020B0604020202020204" pitchFamily="34" charset="0"/>
              <a:buChar char="•"/>
            </a:pPr>
            <a:r>
              <a:rPr lang="en-SE" sz="1260" dirty="0">
                <a:solidFill>
                  <a:schemeClr val="bg2"/>
                </a:solidFill>
                <a:latin typeface="BITSTREAM VERA SANS MONO" panose="020B0609030804020204" pitchFamily="49" charset="0"/>
              </a:rPr>
              <a:t>57% of transitive dependencies are bloated</a:t>
            </a:r>
            <a:endParaRPr lang="en-SE" sz="1620" dirty="0"/>
          </a:p>
        </p:txBody>
      </p:sp>
      <p:sp>
        <p:nvSpPr>
          <p:cNvPr id="6" name="Rectangle 5">
            <a:extLst>
              <a:ext uri="{FF2B5EF4-FFF2-40B4-BE49-F238E27FC236}">
                <a16:creationId xmlns:a16="http://schemas.microsoft.com/office/drawing/2014/main" id="{815A39DD-E8B1-CF41-9C75-FECCA5D97880}"/>
              </a:ext>
            </a:extLst>
          </p:cNvPr>
          <p:cNvSpPr/>
          <p:nvPr/>
        </p:nvSpPr>
        <p:spPr>
          <a:xfrm>
            <a:off x="1391112" y="1056427"/>
            <a:ext cx="3971309" cy="423321"/>
          </a:xfrm>
          <a:prstGeom prst="rect">
            <a:avLst/>
          </a:prstGeom>
          <a:noFill/>
        </p:spPr>
        <p:txBody>
          <a:bodyPr wrap="square">
            <a:spAutoFit/>
          </a:bodyPr>
          <a:lstStyle/>
          <a:p>
            <a:pPr algn="ctr">
              <a:lnSpc>
                <a:spcPct val="150000"/>
              </a:lnSpc>
            </a:pPr>
            <a:r>
              <a:rPr lang="en-SE" sz="1620" spc="-135" dirty="0">
                <a:solidFill>
                  <a:schemeClr val="bg2">
                    <a:alpha val="58000"/>
                  </a:schemeClr>
                </a:solidFill>
                <a:latin typeface="BITSTREAM VERA SANS MONO" panose="020B0609030804020204" pitchFamily="49" charset="0"/>
              </a:rPr>
              <a:t>9K artifacts and 723K dependencies</a:t>
            </a:r>
          </a:p>
        </p:txBody>
      </p:sp>
      <p:sp>
        <p:nvSpPr>
          <p:cNvPr id="9" name="Rectangle 8">
            <a:extLst>
              <a:ext uri="{FF2B5EF4-FFF2-40B4-BE49-F238E27FC236}">
                <a16:creationId xmlns:a16="http://schemas.microsoft.com/office/drawing/2014/main" id="{00F2CA98-431F-4B46-9914-FF1ACA028B2B}"/>
              </a:ext>
            </a:extLst>
          </p:cNvPr>
          <p:cNvSpPr/>
          <p:nvPr/>
        </p:nvSpPr>
        <p:spPr>
          <a:xfrm>
            <a:off x="875667" y="4881302"/>
            <a:ext cx="4988635" cy="175433"/>
          </a:xfrm>
          <a:prstGeom prst="rect">
            <a:avLst/>
          </a:prstGeom>
        </p:spPr>
        <p:txBody>
          <a:bodyPr wrap="square">
            <a:spAutoFit/>
          </a:bodyPr>
          <a:lstStyle/>
          <a:p>
            <a:pPr algn="ctr"/>
            <a:r>
              <a:rPr lang="en-GB" sz="540" dirty="0">
                <a:solidFill>
                  <a:schemeClr val="bg2"/>
                </a:solidFill>
                <a:latin typeface="BITSTREAM VERA SANS MONO" panose="020B0609030804020204" pitchFamily="49" charset="0"/>
                <a:ea typeface="Palatino" pitchFamily="2" charset="77"/>
                <a:cs typeface="+mj-cs"/>
              </a:rPr>
              <a:t>“A Comprehensive Study of Bloated Dependencies in the Maven Ecosystem” (accepted for publication in EMSE 2021)</a:t>
            </a:r>
            <a:endParaRPr lang="en-SE" sz="540" dirty="0">
              <a:solidFill>
                <a:schemeClr val="bg2"/>
              </a:solidFill>
              <a:latin typeface="BITSTREAM VERA SANS MONO" panose="020B0609030804020204" pitchFamily="49" charset="0"/>
              <a:ea typeface="Palatino" pitchFamily="2" charset="77"/>
              <a:cs typeface="+mj-cs"/>
            </a:endParaRPr>
          </a:p>
        </p:txBody>
      </p:sp>
      <p:sp>
        <p:nvSpPr>
          <p:cNvPr id="12" name="Title 1">
            <a:extLst>
              <a:ext uri="{FF2B5EF4-FFF2-40B4-BE49-F238E27FC236}">
                <a16:creationId xmlns:a16="http://schemas.microsoft.com/office/drawing/2014/main" id="{8D7E35D0-8D4C-5C4C-AE44-EF4AAC080EA4}"/>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Results</a:t>
            </a:r>
          </a:p>
        </p:txBody>
      </p:sp>
    </p:spTree>
    <p:extLst>
      <p:ext uri="{BB962C8B-B14F-4D97-AF65-F5344CB8AC3E}">
        <p14:creationId xmlns:p14="http://schemas.microsoft.com/office/powerpoint/2010/main" val="1247194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26</a:t>
            </a:fld>
            <a:endParaRPr lang="en-SE"/>
          </a:p>
        </p:txBody>
      </p:sp>
      <p:sp>
        <p:nvSpPr>
          <p:cNvPr id="9" name="Rectangle 8">
            <a:extLst>
              <a:ext uri="{FF2B5EF4-FFF2-40B4-BE49-F238E27FC236}">
                <a16:creationId xmlns:a16="http://schemas.microsoft.com/office/drawing/2014/main" id="{00F2CA98-431F-4B46-9914-FF1ACA028B2B}"/>
              </a:ext>
            </a:extLst>
          </p:cNvPr>
          <p:cNvSpPr/>
          <p:nvPr/>
        </p:nvSpPr>
        <p:spPr>
          <a:xfrm>
            <a:off x="875667" y="4881302"/>
            <a:ext cx="4988635" cy="175433"/>
          </a:xfrm>
          <a:prstGeom prst="rect">
            <a:avLst/>
          </a:prstGeom>
        </p:spPr>
        <p:txBody>
          <a:bodyPr wrap="square">
            <a:spAutoFit/>
          </a:bodyPr>
          <a:lstStyle/>
          <a:p>
            <a:pPr algn="ctr"/>
            <a:r>
              <a:rPr lang="en-GB" sz="540" dirty="0">
                <a:solidFill>
                  <a:schemeClr val="bg2"/>
                </a:solidFill>
                <a:latin typeface="BITSTREAM VERA SANS MONO" panose="020B0609030804020204" pitchFamily="49" charset="0"/>
                <a:ea typeface="Palatino" pitchFamily="2" charset="77"/>
                <a:cs typeface="+mj-cs"/>
              </a:rPr>
              <a:t>“A Comprehensive Study of Bloated Dependencies in the Maven Ecosystem” (accepted for publication in EMSE 2021)</a:t>
            </a:r>
            <a:endParaRPr lang="en-SE" sz="540" dirty="0">
              <a:solidFill>
                <a:schemeClr val="bg2"/>
              </a:solidFill>
              <a:latin typeface="BITSTREAM VERA SANS MONO" panose="020B0609030804020204" pitchFamily="49" charset="0"/>
              <a:ea typeface="Palatino" pitchFamily="2" charset="77"/>
              <a:cs typeface="+mj-cs"/>
            </a:endParaRPr>
          </a:p>
        </p:txBody>
      </p:sp>
      <p:sp>
        <p:nvSpPr>
          <p:cNvPr id="11" name="TextBox 10">
            <a:extLst>
              <a:ext uri="{FF2B5EF4-FFF2-40B4-BE49-F238E27FC236}">
                <a16:creationId xmlns:a16="http://schemas.microsoft.com/office/drawing/2014/main" id="{79E7696D-00BB-984F-8C83-D5FA4A67CBFD}"/>
              </a:ext>
            </a:extLst>
          </p:cNvPr>
          <p:cNvSpPr txBox="1"/>
          <p:nvPr/>
        </p:nvSpPr>
        <p:spPr>
          <a:xfrm>
            <a:off x="820147" y="1198568"/>
            <a:ext cx="6917084" cy="3784049"/>
          </a:xfrm>
          <a:prstGeom prst="rect">
            <a:avLst/>
          </a:prstGeom>
          <a:noFill/>
          <a:ln>
            <a:noFill/>
          </a:ln>
        </p:spPr>
        <p:txBody>
          <a:bodyPr wrap="square" rtlCol="0">
            <a:spAutoFit/>
          </a:bodyPr>
          <a:lstStyle/>
          <a:p>
            <a:pPr marL="308607" indent="-308607">
              <a:lnSpc>
                <a:spcPct val="150000"/>
              </a:lnSpc>
              <a:buFont typeface="Arial" panose="020B0604020202020204" pitchFamily="34" charset="0"/>
              <a:buChar char="•"/>
            </a:pPr>
            <a:endParaRPr lang="en-GB" spc="-135" dirty="0">
              <a:solidFill>
                <a:schemeClr val="bg2"/>
              </a:solidFill>
              <a:latin typeface="BITSTREAM VERA SANS MONO" panose="020B0609030804020204" pitchFamily="49" charset="0"/>
            </a:endParaRPr>
          </a:p>
          <a:p>
            <a:pPr marL="308607" indent="-308607">
              <a:lnSpc>
                <a:spcPct val="150000"/>
              </a:lnSpc>
              <a:buFont typeface="Arial" panose="020B0604020202020204" pitchFamily="34" charset="0"/>
              <a:buChar char="•"/>
            </a:pPr>
            <a:r>
              <a:rPr lang="en-GB" spc="-135" dirty="0">
                <a:solidFill>
                  <a:schemeClr val="bg2"/>
                </a:solidFill>
                <a:latin typeface="BITSTREAM VERA SANS MONO" panose="020B0609030804020204" pitchFamily="49" charset="0"/>
              </a:rPr>
              <a:t>75% of all the dependency relationships are bloated</a:t>
            </a:r>
          </a:p>
          <a:p>
            <a:pPr marL="308607" indent="-308607">
              <a:lnSpc>
                <a:spcPct val="150000"/>
              </a:lnSpc>
              <a:buFont typeface="Arial" panose="020B0604020202020204" pitchFamily="34" charset="0"/>
              <a:buChar char="•"/>
            </a:pPr>
            <a:r>
              <a:rPr lang="en-GB" spc="-135" dirty="0">
                <a:solidFill>
                  <a:schemeClr val="bg2"/>
                </a:solidFill>
                <a:latin typeface="BITSTREAM VERA SANS MONO" panose="020B0609030804020204" pitchFamily="49" charset="0"/>
              </a:rPr>
              <a:t>3472 (36%) artifacts have at least one bloated direct dependency declared in the pom</a:t>
            </a:r>
          </a:p>
          <a:p>
            <a:pPr marL="308607" indent="-308607">
              <a:lnSpc>
                <a:spcPct val="150000"/>
              </a:lnSpc>
              <a:buFont typeface="Arial" panose="020B0604020202020204" pitchFamily="34" charset="0"/>
              <a:buChar char="•"/>
            </a:pPr>
            <a:r>
              <a:rPr lang="en-GB" spc="-135" dirty="0">
                <a:solidFill>
                  <a:schemeClr val="bg2"/>
                </a:solidFill>
                <a:latin typeface="BITSTREAM VERA SANS MONO" panose="020B0609030804020204" pitchFamily="49" charset="0"/>
              </a:rPr>
              <a:t>8305 (86%) artifacts have at least one bloated transitive dependency</a:t>
            </a:r>
          </a:p>
          <a:p>
            <a:pPr marL="308607" indent="-308607">
              <a:lnSpc>
                <a:spcPct val="150000"/>
              </a:lnSpc>
              <a:buFont typeface="Arial" panose="020B0604020202020204" pitchFamily="34" charset="0"/>
              <a:buChar char="•"/>
            </a:pPr>
            <a:endParaRPr lang="en-SE" spc="-135" dirty="0">
              <a:solidFill>
                <a:schemeClr val="bg2"/>
              </a:solidFill>
              <a:latin typeface="BITSTREAM VERA SANS MONO" panose="020B0609030804020204" pitchFamily="49" charset="0"/>
            </a:endParaRPr>
          </a:p>
          <a:p>
            <a:pPr lvl="1">
              <a:lnSpc>
                <a:spcPct val="150000"/>
              </a:lnSpc>
            </a:pPr>
            <a:endParaRPr lang="en-SE" spc="-135" dirty="0">
              <a:solidFill>
                <a:schemeClr val="bg2"/>
              </a:solidFill>
              <a:latin typeface="BITSTREAM VERA SANS MONO" panose="020B0609030804020204" pitchFamily="49" charset="0"/>
            </a:endParaRPr>
          </a:p>
          <a:p>
            <a:pPr lvl="1">
              <a:lnSpc>
                <a:spcPct val="150000"/>
              </a:lnSpc>
            </a:pPr>
            <a:endParaRPr lang="en-SE" spc="-135" dirty="0">
              <a:solidFill>
                <a:schemeClr val="bg2"/>
              </a:solidFill>
              <a:latin typeface="BITSTREAM VERA SANS MONO" panose="020B0609030804020204" pitchFamily="49" charset="0"/>
            </a:endParaRPr>
          </a:p>
        </p:txBody>
      </p:sp>
      <p:sp>
        <p:nvSpPr>
          <p:cNvPr id="8" name="Title 1">
            <a:extLst>
              <a:ext uri="{FF2B5EF4-FFF2-40B4-BE49-F238E27FC236}">
                <a16:creationId xmlns:a16="http://schemas.microsoft.com/office/drawing/2014/main" id="{C8CE703E-3F88-CE49-AF1C-8166980CBA91}"/>
              </a:ext>
            </a:extLst>
          </p:cNvPr>
          <p:cNvSpPr txBox="1">
            <a:spLocks/>
          </p:cNvSpPr>
          <p:nvPr/>
        </p:nvSpPr>
        <p:spPr>
          <a:xfrm>
            <a:off x="840258" y="206794"/>
            <a:ext cx="8303741" cy="682891"/>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BITSTREAM VERA SANS MONO" panose="020B0609030804020204" pitchFamily="49" charset="0"/>
                <a:ea typeface="+mj-ea"/>
                <a:cs typeface="+mj-cs"/>
              </a:defRPr>
            </a:lvl1pPr>
          </a:lstStyle>
          <a:p>
            <a:r>
              <a:rPr lang="en-GB" sz="2600" dirty="0">
                <a:solidFill>
                  <a:schemeClr val="bg2"/>
                </a:solidFill>
              </a:rPr>
              <a:t>How much dependency bloat</a:t>
            </a:r>
            <a:br>
              <a:rPr lang="en-GB" sz="2600" dirty="0">
                <a:solidFill>
                  <a:schemeClr val="bg2"/>
                </a:solidFill>
              </a:rPr>
            </a:br>
            <a:r>
              <a:rPr lang="en-GB" sz="2600" dirty="0">
                <a:solidFill>
                  <a:schemeClr val="bg2"/>
                </a:solidFill>
              </a:rPr>
              <a:t>exists out there?</a:t>
            </a:r>
            <a:endParaRPr lang="en-SE" sz="2600" dirty="0">
              <a:solidFill>
                <a:schemeClr val="bg2"/>
              </a:solidFill>
            </a:endParaRPr>
          </a:p>
        </p:txBody>
      </p:sp>
    </p:spTree>
    <p:extLst>
      <p:ext uri="{BB962C8B-B14F-4D97-AF65-F5344CB8AC3E}">
        <p14:creationId xmlns:p14="http://schemas.microsoft.com/office/powerpoint/2010/main" val="3503111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27</a:t>
            </a:fld>
            <a:endParaRPr lang="en-SE"/>
          </a:p>
        </p:txBody>
      </p:sp>
      <p:sp>
        <p:nvSpPr>
          <p:cNvPr id="15" name="Rectangle 14">
            <a:extLst>
              <a:ext uri="{FF2B5EF4-FFF2-40B4-BE49-F238E27FC236}">
                <a16:creationId xmlns:a16="http://schemas.microsoft.com/office/drawing/2014/main" id="{B6C2B7B6-7941-0844-8A03-FDF2B51664E7}"/>
              </a:ext>
            </a:extLst>
          </p:cNvPr>
          <p:cNvSpPr/>
          <p:nvPr/>
        </p:nvSpPr>
        <p:spPr>
          <a:xfrm>
            <a:off x="1612557" y="2087002"/>
            <a:ext cx="6444047" cy="978729"/>
          </a:xfrm>
          <a:prstGeom prst="rect">
            <a:avLst/>
          </a:prstGeom>
        </p:spPr>
        <p:txBody>
          <a:bodyPr wrap="square">
            <a:spAutoFit/>
          </a:bodyPr>
          <a:lstStyle/>
          <a:p>
            <a:r>
              <a:rPr lang="en-SE" sz="2880" dirty="0">
                <a:solidFill>
                  <a:schemeClr val="bg2"/>
                </a:solidFill>
                <a:latin typeface="BITSTREAM VERA SANS MONO" panose="020B0609030804020204" pitchFamily="49" charset="0"/>
              </a:rPr>
              <a:t>Do developers care about bloated dependencies?</a:t>
            </a:r>
          </a:p>
        </p:txBody>
      </p:sp>
    </p:spTree>
    <p:extLst>
      <p:ext uri="{BB962C8B-B14F-4D97-AF65-F5344CB8AC3E}">
        <p14:creationId xmlns:p14="http://schemas.microsoft.com/office/powerpoint/2010/main" val="410496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B0C92713-0767-844C-B41B-B577242842B1}"/>
              </a:ext>
            </a:extLst>
          </p:cNvPr>
          <p:cNvSpPr txBox="1"/>
          <p:nvPr/>
        </p:nvSpPr>
        <p:spPr>
          <a:xfrm>
            <a:off x="820147" y="1198569"/>
            <a:ext cx="6917084" cy="2334613"/>
          </a:xfrm>
          <a:prstGeom prst="rect">
            <a:avLst/>
          </a:prstGeom>
          <a:noFill/>
          <a:ln>
            <a:noFill/>
          </a:ln>
        </p:spPr>
        <p:txBody>
          <a:bodyPr wrap="square" rtlCol="0">
            <a:spAutoFit/>
          </a:bodyPr>
          <a:lstStyle/>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30 software projects</a:t>
            </a:r>
            <a:endParaRPr lang="en-SE" sz="1620" spc="-135" dirty="0">
              <a:solidFill>
                <a:schemeClr val="bg2"/>
              </a:solidFill>
              <a:latin typeface="BITSTREAM VERA SANS MONO" panose="020B0609030804020204" pitchFamily="49" charset="0"/>
            </a:endParaRP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Open source</a:t>
            </a: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Active</a:t>
            </a: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Popular</a:t>
            </a: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B</a:t>
            </a:r>
            <a:r>
              <a:rPr lang="en-SE" sz="1620" spc="-135" dirty="0">
                <a:solidFill>
                  <a:schemeClr val="bg2"/>
                </a:solidFill>
                <a:latin typeface="BITSTREAM VERA SANS MONO" panose="020B0609030804020204" pitchFamily="49" charset="0"/>
              </a:rPr>
              <a:t>uild succesfuly with Maven</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Contain dependencies</a:t>
            </a:r>
            <a:endParaRPr lang="en-SE" spc="-135" dirty="0">
              <a:solidFill>
                <a:schemeClr val="bg2"/>
              </a:solidFill>
              <a:latin typeface="BITSTREAM VERA SANS MONO" panose="020B0609030804020204" pitchFamily="49" charset="0"/>
            </a:endParaRPr>
          </a:p>
        </p:txBody>
      </p:sp>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28</a:t>
            </a:fld>
            <a:endParaRPr lang="en-SE"/>
          </a:p>
        </p:txBody>
      </p:sp>
      <p:sp>
        <p:nvSpPr>
          <p:cNvPr id="12" name="Rectangle 11">
            <a:extLst>
              <a:ext uri="{FF2B5EF4-FFF2-40B4-BE49-F238E27FC236}">
                <a16:creationId xmlns:a16="http://schemas.microsoft.com/office/drawing/2014/main" id="{84B9C252-80AE-7F4C-869C-BE638C6A8DE7}"/>
              </a:ext>
            </a:extLst>
          </p:cNvPr>
          <p:cNvSpPr/>
          <p:nvPr/>
        </p:nvSpPr>
        <p:spPr>
          <a:xfrm>
            <a:off x="875667" y="4881302"/>
            <a:ext cx="4988635" cy="175433"/>
          </a:xfrm>
          <a:prstGeom prst="rect">
            <a:avLst/>
          </a:prstGeom>
        </p:spPr>
        <p:txBody>
          <a:bodyPr wrap="square">
            <a:spAutoFit/>
          </a:bodyPr>
          <a:lstStyle/>
          <a:p>
            <a:pPr algn="ctr"/>
            <a:r>
              <a:rPr lang="en-GB" sz="540" dirty="0">
                <a:solidFill>
                  <a:schemeClr val="bg2"/>
                </a:solidFill>
                <a:latin typeface="BITSTREAM VERA SANS MONO" panose="020B0609030804020204" pitchFamily="49" charset="0"/>
                <a:ea typeface="Palatino" pitchFamily="2" charset="77"/>
                <a:cs typeface="+mj-cs"/>
              </a:rPr>
              <a:t>“A Comprehensive Study of Bloated Dependencies in the Maven Ecosystem” (accepted for publication in EMSE 2021)</a:t>
            </a:r>
            <a:endParaRPr lang="en-SE" sz="540" dirty="0">
              <a:solidFill>
                <a:schemeClr val="bg2"/>
              </a:solidFill>
              <a:latin typeface="BITSTREAM VERA SANS MONO" panose="020B0609030804020204" pitchFamily="49" charset="0"/>
              <a:ea typeface="Palatino" pitchFamily="2" charset="77"/>
              <a:cs typeface="+mj-cs"/>
            </a:endParaRPr>
          </a:p>
        </p:txBody>
      </p:sp>
      <p:pic>
        <p:nvPicPr>
          <p:cNvPr id="6" name="Graphic 5">
            <a:extLst>
              <a:ext uri="{FF2B5EF4-FFF2-40B4-BE49-F238E27FC236}">
                <a16:creationId xmlns:a16="http://schemas.microsoft.com/office/drawing/2014/main" id="{9A917CB1-9D1C-4149-88F4-E4D6C08A1AEF}"/>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11436" t="13643" r="11436" b="13272"/>
          <a:stretch/>
        </p:blipFill>
        <p:spPr>
          <a:xfrm>
            <a:off x="5387546" y="1840361"/>
            <a:ext cx="3027321" cy="2868629"/>
          </a:xfrm>
          <a:prstGeom prst="rect">
            <a:avLst/>
          </a:prstGeom>
        </p:spPr>
      </p:pic>
      <p:sp>
        <p:nvSpPr>
          <p:cNvPr id="11" name="Title 1">
            <a:extLst>
              <a:ext uri="{FF2B5EF4-FFF2-40B4-BE49-F238E27FC236}">
                <a16:creationId xmlns:a16="http://schemas.microsoft.com/office/drawing/2014/main" id="{53D3941D-C7F6-A846-B836-99CE047A90E4}"/>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User study</a:t>
            </a:r>
          </a:p>
        </p:txBody>
      </p:sp>
    </p:spTree>
    <p:extLst>
      <p:ext uri="{BB962C8B-B14F-4D97-AF65-F5344CB8AC3E}">
        <p14:creationId xmlns:p14="http://schemas.microsoft.com/office/powerpoint/2010/main" val="778516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blinds(horizontal)">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086ED70F-D38E-C340-9E2A-4228D0CAE2D6}"/>
              </a:ext>
            </a:extLst>
          </p:cNvPr>
          <p:cNvSpPr/>
          <p:nvPr/>
        </p:nvSpPr>
        <p:spPr>
          <a:xfrm>
            <a:off x="1215847" y="3936431"/>
            <a:ext cx="4795280" cy="384048"/>
          </a:xfrm>
          <a:prstGeom prst="roundRect">
            <a:avLst>
              <a:gd name="adj" fmla="val 0"/>
            </a:avLst>
          </a:prstGeom>
          <a:solidFill>
            <a:srgbClr val="1954A6"/>
          </a:solidFill>
          <a:ln>
            <a:solidFill>
              <a:schemeClr val="bg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SE" sz="1620" dirty="0"/>
          </a:p>
        </p:txBody>
      </p:sp>
      <p:sp>
        <p:nvSpPr>
          <p:cNvPr id="9" name="Rounded Rectangle 8">
            <a:extLst>
              <a:ext uri="{FF2B5EF4-FFF2-40B4-BE49-F238E27FC236}">
                <a16:creationId xmlns:a16="http://schemas.microsoft.com/office/drawing/2014/main" id="{726532C9-EDB7-D34E-9D66-E24018AA319D}"/>
              </a:ext>
            </a:extLst>
          </p:cNvPr>
          <p:cNvSpPr/>
          <p:nvPr/>
        </p:nvSpPr>
        <p:spPr>
          <a:xfrm>
            <a:off x="1215845" y="1671242"/>
            <a:ext cx="4145351" cy="384048"/>
          </a:xfrm>
          <a:prstGeom prst="roundRect">
            <a:avLst>
              <a:gd name="adj" fmla="val 0"/>
            </a:avLst>
          </a:prstGeom>
          <a:solidFill>
            <a:srgbClr val="1954A6"/>
          </a:solidFill>
          <a:ln>
            <a:solidFill>
              <a:schemeClr val="bg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SE" sz="1620" dirty="0"/>
          </a:p>
        </p:txBody>
      </p:sp>
      <p:sp>
        <p:nvSpPr>
          <p:cNvPr id="2" name="Title 1">
            <a:extLst>
              <a:ext uri="{FF2B5EF4-FFF2-40B4-BE49-F238E27FC236}">
                <a16:creationId xmlns:a16="http://schemas.microsoft.com/office/drawing/2014/main" id="{B440B453-9C54-4E4A-B398-9B266C2FDFCE}"/>
              </a:ext>
            </a:extLst>
          </p:cNvPr>
          <p:cNvSpPr>
            <a:spLocks noGrp="1"/>
          </p:cNvSpPr>
          <p:nvPr>
            <p:ph type="title"/>
          </p:nvPr>
        </p:nvSpPr>
        <p:spPr>
          <a:xfrm>
            <a:off x="820147" y="174591"/>
            <a:ext cx="5901929" cy="579342"/>
          </a:xfrm>
        </p:spPr>
        <p:txBody>
          <a:bodyPr>
            <a:normAutofit/>
          </a:bodyPr>
          <a:lstStyle/>
          <a:p>
            <a:r>
              <a:rPr lang="en-GB" sz="2600" dirty="0">
                <a:solidFill>
                  <a:schemeClr val="bg2"/>
                </a:solidFill>
              </a:rPr>
              <a:t>What does Maven offer?</a:t>
            </a:r>
            <a:endParaRPr lang="en-SE" sz="2600" dirty="0">
              <a:solidFill>
                <a:schemeClr val="bg2"/>
              </a:solidFill>
            </a:endParaRPr>
          </a:p>
        </p:txBody>
      </p:sp>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vert="horz" lIns="91440" tIns="45720" rIns="91440" bIns="45720" rtlCol="0" anchor="ctr"/>
          <a:lstStyle/>
          <a:p>
            <a:fld id="{591D6909-C27F-084D-9F73-E3F585F51510}" type="slidenum">
              <a:rPr lang="en-SE"/>
              <a:pPr/>
              <a:t>2</a:t>
            </a:fld>
            <a:endParaRPr lang="en-SE" dirty="0"/>
          </a:p>
        </p:txBody>
      </p:sp>
      <p:sp>
        <p:nvSpPr>
          <p:cNvPr id="8" name="TextBox 7">
            <a:extLst>
              <a:ext uri="{FF2B5EF4-FFF2-40B4-BE49-F238E27FC236}">
                <a16:creationId xmlns:a16="http://schemas.microsoft.com/office/drawing/2014/main" id="{B0C92713-0767-844C-B41B-B577242842B1}"/>
              </a:ext>
            </a:extLst>
          </p:cNvPr>
          <p:cNvSpPr txBox="1"/>
          <p:nvPr/>
        </p:nvSpPr>
        <p:spPr>
          <a:xfrm>
            <a:off x="820147" y="1198568"/>
            <a:ext cx="6917084" cy="3124060"/>
          </a:xfrm>
          <a:prstGeom prst="rect">
            <a:avLst/>
          </a:prstGeom>
          <a:noFill/>
          <a:ln>
            <a:noFill/>
          </a:ln>
        </p:spPr>
        <p:txBody>
          <a:bodyPr wrap="square" rtlCol="0">
            <a:spAutoFit/>
          </a:bodyPr>
          <a:lstStyle/>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Build projects (compile, test, deploy)</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Resolve dependencies automatically</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Execute tests, add documentation, manage resources, etc. </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Release software artifacts to Maven Central</a:t>
            </a:r>
          </a:p>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Guarantee reproducible builds (</a:t>
            </a:r>
            <a:r>
              <a:rPr lang="en-SE" i="1" spc="-135" dirty="0">
                <a:solidFill>
                  <a:schemeClr val="bg2"/>
                </a:solidFill>
                <a:latin typeface="BITSTREAM VERA SANS MONO" panose="020B0609030804020204" pitchFamily="49" charset="0"/>
              </a:rPr>
              <a:t>pom.xml</a:t>
            </a:r>
            <a:r>
              <a:rPr lang="en-SE" spc="-135" dirty="0">
                <a:solidFill>
                  <a:schemeClr val="bg2"/>
                </a:solidFill>
                <a:latin typeface="BITSTREAM VERA SANS MONO" panose="020B0609030804020204" pitchFamily="49" charset="0"/>
              </a:rPr>
              <a:t> file) 	 </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Provide consistent project structure</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Allow us to use customized plugins</a:t>
            </a:r>
          </a:p>
          <a:p>
            <a:pPr marL="720083" lvl="1" indent="-308607">
              <a:lnSpc>
                <a:spcPct val="150000"/>
              </a:lnSpc>
              <a:buFont typeface="Wingdings" pitchFamily="2" charset="2"/>
              <a:buChar char="§"/>
            </a:pPr>
            <a:r>
              <a:rPr lang="en-SE" sz="1620" spc="-135" dirty="0">
                <a:solidFill>
                  <a:schemeClr val="bg2"/>
                </a:solidFill>
                <a:latin typeface="BITSTREAM VERA SANS MONO" panose="020B0609030804020204" pitchFamily="49" charset="0"/>
              </a:rPr>
              <a:t>Analyze the dependencies in our projects</a:t>
            </a:r>
            <a:endParaRPr lang="en-SE" spc="-135" dirty="0">
              <a:solidFill>
                <a:schemeClr val="bg2"/>
              </a:solidFill>
              <a:latin typeface="BITSTREAM VERA SANS MONO" panose="020B0609030804020204" pitchFamily="49" charset="0"/>
            </a:endParaRPr>
          </a:p>
        </p:txBody>
      </p:sp>
    </p:spTree>
    <p:extLst>
      <p:ext uri="{BB962C8B-B14F-4D97-AF65-F5344CB8AC3E}">
        <p14:creationId xmlns:p14="http://schemas.microsoft.com/office/powerpoint/2010/main" val="372483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8">
                                            <p:txEl>
                                              <p:pRg st="4" end="4"/>
                                            </p:txEl>
                                          </p:spTgt>
                                        </p:tgtEl>
                                        <p:attrNameLst>
                                          <p:attrName>style.visibility</p:attrName>
                                        </p:attrNameLst>
                                      </p:cBhvr>
                                      <p:to>
                                        <p:strVal val="visible"/>
                                      </p:to>
                                    </p:set>
                                    <p:anim calcmode="lin" valueType="num">
                                      <p:cBhvr additive="base">
                                        <p:cTn id="25" dur="500" fill="hold"/>
                                        <p:tgtEl>
                                          <p:spTgt spid="8">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8">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1" presetClass="entr" presetSubtype="1"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wheel(1)">
                                      <p:cBhvr>
                                        <p:cTn id="43" dur="2000"/>
                                        <p:tgtEl>
                                          <p:spTgt spid="9"/>
                                        </p:tgtEl>
                                      </p:cBhvr>
                                    </p:animEffect>
                                  </p:childTnLst>
                                </p:cTn>
                              </p:par>
                              <p:par>
                                <p:cTn id="44" presetID="21" presetClass="entr" presetSubtype="1"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wheel(1)">
                                      <p:cBhvr>
                                        <p:cTn id="46"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29</a:t>
            </a:fld>
            <a:endParaRPr lang="en-SE"/>
          </a:p>
        </p:txBody>
      </p:sp>
      <p:sp>
        <p:nvSpPr>
          <p:cNvPr id="9" name="Rectangle 8">
            <a:extLst>
              <a:ext uri="{FF2B5EF4-FFF2-40B4-BE49-F238E27FC236}">
                <a16:creationId xmlns:a16="http://schemas.microsoft.com/office/drawing/2014/main" id="{00F2CA98-431F-4B46-9914-FF1ACA028B2B}"/>
              </a:ext>
            </a:extLst>
          </p:cNvPr>
          <p:cNvSpPr/>
          <p:nvPr/>
        </p:nvSpPr>
        <p:spPr>
          <a:xfrm>
            <a:off x="875667" y="4881302"/>
            <a:ext cx="4988635" cy="175433"/>
          </a:xfrm>
          <a:prstGeom prst="rect">
            <a:avLst/>
          </a:prstGeom>
        </p:spPr>
        <p:txBody>
          <a:bodyPr wrap="square">
            <a:spAutoFit/>
          </a:bodyPr>
          <a:lstStyle/>
          <a:p>
            <a:pPr algn="ctr"/>
            <a:r>
              <a:rPr lang="en-GB" sz="540" dirty="0">
                <a:solidFill>
                  <a:schemeClr val="bg2"/>
                </a:solidFill>
                <a:latin typeface="BITSTREAM VERA SANS MONO" panose="020B0609030804020204" pitchFamily="49" charset="0"/>
                <a:ea typeface="Palatino" pitchFamily="2" charset="77"/>
                <a:cs typeface="+mj-cs"/>
              </a:rPr>
              <a:t>“A Comprehensive Study of Bloated Dependencies in the Maven Ecosystem” (accepted for publication in EMSE 2021)</a:t>
            </a:r>
            <a:endParaRPr lang="en-SE" sz="540" dirty="0">
              <a:solidFill>
                <a:schemeClr val="bg2"/>
              </a:solidFill>
              <a:latin typeface="BITSTREAM VERA SANS MONO" panose="020B0609030804020204" pitchFamily="49" charset="0"/>
              <a:ea typeface="Palatino" pitchFamily="2" charset="77"/>
              <a:cs typeface="+mj-cs"/>
            </a:endParaRPr>
          </a:p>
        </p:txBody>
      </p:sp>
      <p:graphicFrame>
        <p:nvGraphicFramePr>
          <p:cNvPr id="11" name="Chart 10">
            <a:extLst>
              <a:ext uri="{FF2B5EF4-FFF2-40B4-BE49-F238E27FC236}">
                <a16:creationId xmlns:a16="http://schemas.microsoft.com/office/drawing/2014/main" id="{89871ABC-DC6A-DD4E-9609-FC25DE56F4D1}"/>
              </a:ext>
            </a:extLst>
          </p:cNvPr>
          <p:cNvGraphicFramePr/>
          <p:nvPr>
            <p:extLst>
              <p:ext uri="{D42A27DB-BD31-4B8C-83A1-F6EECF244321}">
                <p14:modId xmlns:p14="http://schemas.microsoft.com/office/powerpoint/2010/main" val="794410907"/>
              </p:ext>
            </p:extLst>
          </p:nvPr>
        </p:nvGraphicFramePr>
        <p:xfrm>
          <a:off x="457201" y="1502724"/>
          <a:ext cx="4954640" cy="3303094"/>
        </p:xfrm>
        <a:graphic>
          <a:graphicData uri="http://schemas.openxmlformats.org/drawingml/2006/chart">
            <c:chart xmlns:c="http://schemas.openxmlformats.org/drawingml/2006/chart" xmlns:r="http://schemas.openxmlformats.org/officeDocument/2006/relationships" r:id="rId3"/>
          </a:graphicData>
        </a:graphic>
      </p:graphicFrame>
      <p:sp>
        <p:nvSpPr>
          <p:cNvPr id="17" name="Rectangle 16">
            <a:extLst>
              <a:ext uri="{FF2B5EF4-FFF2-40B4-BE49-F238E27FC236}">
                <a16:creationId xmlns:a16="http://schemas.microsoft.com/office/drawing/2014/main" id="{F79367F7-0BD3-0644-8A4F-CD8B5ADCB2FF}"/>
              </a:ext>
            </a:extLst>
          </p:cNvPr>
          <p:cNvSpPr/>
          <p:nvPr/>
        </p:nvSpPr>
        <p:spPr>
          <a:xfrm>
            <a:off x="278027" y="1056427"/>
            <a:ext cx="5659395" cy="423321"/>
          </a:xfrm>
          <a:prstGeom prst="rect">
            <a:avLst/>
          </a:prstGeom>
          <a:noFill/>
        </p:spPr>
        <p:txBody>
          <a:bodyPr wrap="square">
            <a:spAutoFit/>
          </a:bodyPr>
          <a:lstStyle/>
          <a:p>
            <a:pPr algn="ctr">
              <a:lnSpc>
                <a:spcPct val="150000"/>
              </a:lnSpc>
            </a:pPr>
            <a:r>
              <a:rPr lang="en-SE" sz="1620" spc="-135" dirty="0">
                <a:solidFill>
                  <a:schemeClr val="bg2">
                    <a:alpha val="58000"/>
                  </a:schemeClr>
                </a:solidFill>
                <a:latin typeface="BITSTREAM VERA SANS MONO" panose="020B0609030804020204" pitchFamily="49" charset="0"/>
              </a:rPr>
              <a:t>30 pull requests in 30 notable open source projects</a:t>
            </a:r>
          </a:p>
        </p:txBody>
      </p:sp>
      <p:sp>
        <p:nvSpPr>
          <p:cNvPr id="12" name="Title 1">
            <a:extLst>
              <a:ext uri="{FF2B5EF4-FFF2-40B4-BE49-F238E27FC236}">
                <a16:creationId xmlns:a16="http://schemas.microsoft.com/office/drawing/2014/main" id="{3D513024-ADF5-F243-BCC7-A43A2807A8BE}"/>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Results</a:t>
            </a:r>
          </a:p>
        </p:txBody>
      </p:sp>
    </p:spTree>
    <p:extLst>
      <p:ext uri="{BB962C8B-B14F-4D97-AF65-F5344CB8AC3E}">
        <p14:creationId xmlns:p14="http://schemas.microsoft.com/office/powerpoint/2010/main" val="476674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30</a:t>
            </a:fld>
            <a:endParaRPr lang="en-SE"/>
          </a:p>
        </p:txBody>
      </p:sp>
      <p:sp>
        <p:nvSpPr>
          <p:cNvPr id="9" name="Rectangle 8">
            <a:extLst>
              <a:ext uri="{FF2B5EF4-FFF2-40B4-BE49-F238E27FC236}">
                <a16:creationId xmlns:a16="http://schemas.microsoft.com/office/drawing/2014/main" id="{00F2CA98-431F-4B46-9914-FF1ACA028B2B}"/>
              </a:ext>
            </a:extLst>
          </p:cNvPr>
          <p:cNvSpPr/>
          <p:nvPr/>
        </p:nvSpPr>
        <p:spPr>
          <a:xfrm>
            <a:off x="875667" y="4881302"/>
            <a:ext cx="4988635" cy="175433"/>
          </a:xfrm>
          <a:prstGeom prst="rect">
            <a:avLst/>
          </a:prstGeom>
        </p:spPr>
        <p:txBody>
          <a:bodyPr wrap="square">
            <a:spAutoFit/>
          </a:bodyPr>
          <a:lstStyle/>
          <a:p>
            <a:pPr algn="ctr"/>
            <a:r>
              <a:rPr lang="en-GB" sz="540" dirty="0">
                <a:solidFill>
                  <a:schemeClr val="bg2"/>
                </a:solidFill>
                <a:latin typeface="BITSTREAM VERA SANS MONO" panose="020B0609030804020204" pitchFamily="49" charset="0"/>
                <a:ea typeface="Palatino" pitchFamily="2" charset="77"/>
                <a:cs typeface="+mj-cs"/>
              </a:rPr>
              <a:t>“A Comprehensive Study of Bloated Dependencies in the Maven Ecosystem” (accepted for publication in EMSE 2021)</a:t>
            </a:r>
            <a:endParaRPr lang="en-SE" sz="540" dirty="0">
              <a:solidFill>
                <a:schemeClr val="bg2"/>
              </a:solidFill>
              <a:latin typeface="BITSTREAM VERA SANS MONO" panose="020B0609030804020204" pitchFamily="49" charset="0"/>
              <a:ea typeface="Palatino" pitchFamily="2" charset="77"/>
              <a:cs typeface="+mj-cs"/>
            </a:endParaRPr>
          </a:p>
        </p:txBody>
      </p:sp>
      <p:graphicFrame>
        <p:nvGraphicFramePr>
          <p:cNvPr id="11" name="Chart 10">
            <a:extLst>
              <a:ext uri="{FF2B5EF4-FFF2-40B4-BE49-F238E27FC236}">
                <a16:creationId xmlns:a16="http://schemas.microsoft.com/office/drawing/2014/main" id="{89871ABC-DC6A-DD4E-9609-FC25DE56F4D1}"/>
              </a:ext>
            </a:extLst>
          </p:cNvPr>
          <p:cNvGraphicFramePr/>
          <p:nvPr>
            <p:extLst>
              <p:ext uri="{D42A27DB-BD31-4B8C-83A1-F6EECF244321}">
                <p14:modId xmlns:p14="http://schemas.microsoft.com/office/powerpoint/2010/main" val="2071905895"/>
              </p:ext>
            </p:extLst>
          </p:nvPr>
        </p:nvGraphicFramePr>
        <p:xfrm>
          <a:off x="457201" y="1502724"/>
          <a:ext cx="4954640" cy="3303094"/>
        </p:xfrm>
        <a:graphic>
          <a:graphicData uri="http://schemas.openxmlformats.org/drawingml/2006/chart">
            <c:chart xmlns:c="http://schemas.openxmlformats.org/drawingml/2006/chart" xmlns:r="http://schemas.openxmlformats.org/officeDocument/2006/relationships" r:id="rId3"/>
          </a:graphicData>
        </a:graphic>
      </p:graphicFrame>
      <p:sp>
        <p:nvSpPr>
          <p:cNvPr id="12" name="Rectangle 11">
            <a:extLst>
              <a:ext uri="{FF2B5EF4-FFF2-40B4-BE49-F238E27FC236}">
                <a16:creationId xmlns:a16="http://schemas.microsoft.com/office/drawing/2014/main" id="{E03B5F3A-7D99-A746-85F8-A43F394C0CFD}"/>
              </a:ext>
            </a:extLst>
          </p:cNvPr>
          <p:cNvSpPr/>
          <p:nvPr/>
        </p:nvSpPr>
        <p:spPr>
          <a:xfrm>
            <a:off x="739960" y="1056427"/>
            <a:ext cx="4671880" cy="423321"/>
          </a:xfrm>
          <a:prstGeom prst="rect">
            <a:avLst/>
          </a:prstGeom>
          <a:noFill/>
        </p:spPr>
        <p:txBody>
          <a:bodyPr wrap="square">
            <a:spAutoFit/>
          </a:bodyPr>
          <a:lstStyle/>
          <a:p>
            <a:pPr algn="ctr">
              <a:lnSpc>
                <a:spcPct val="150000"/>
              </a:lnSpc>
            </a:pPr>
            <a:r>
              <a:rPr lang="en-SE" sz="1620" spc="-135" dirty="0">
                <a:solidFill>
                  <a:schemeClr val="bg2">
                    <a:alpha val="58000"/>
                  </a:schemeClr>
                </a:solidFill>
                <a:latin typeface="BITSTREAM VERA SANS MONO" panose="020B0609030804020204" pitchFamily="49" charset="0"/>
              </a:rPr>
              <a:t>30 PRs in 30 notable open source projects</a:t>
            </a:r>
          </a:p>
        </p:txBody>
      </p:sp>
      <p:sp>
        <p:nvSpPr>
          <p:cNvPr id="13" name="TextBox 12">
            <a:extLst>
              <a:ext uri="{FF2B5EF4-FFF2-40B4-BE49-F238E27FC236}">
                <a16:creationId xmlns:a16="http://schemas.microsoft.com/office/drawing/2014/main" id="{F11F4AE7-4244-544A-BCB7-1FBA73E0BB3B}"/>
              </a:ext>
            </a:extLst>
          </p:cNvPr>
          <p:cNvSpPr txBox="1"/>
          <p:nvPr/>
        </p:nvSpPr>
        <p:spPr>
          <a:xfrm>
            <a:off x="5233012" y="2426526"/>
            <a:ext cx="2806504" cy="674031"/>
          </a:xfrm>
          <a:prstGeom prst="rect">
            <a:avLst/>
          </a:prstGeom>
          <a:solidFill>
            <a:srgbClr val="1954A6"/>
          </a:solidFill>
          <a:ln w="12700">
            <a:solidFill>
              <a:schemeClr val="bg2"/>
            </a:solidFill>
          </a:ln>
        </p:spPr>
        <p:txBody>
          <a:bodyPr wrap="square" rtlCol="0">
            <a:spAutoFit/>
          </a:bodyPr>
          <a:lstStyle/>
          <a:p>
            <a:r>
              <a:rPr lang="en-SE" sz="1260" dirty="0">
                <a:solidFill>
                  <a:schemeClr val="bg2"/>
                </a:solidFill>
                <a:latin typeface="BITSTREAM VERA SANS MONO" panose="020B0609030804020204" pitchFamily="49" charset="0"/>
              </a:rPr>
              <a:t>Removed 140 bloated dependencies in 21 projects thanks to DepClean</a:t>
            </a:r>
            <a:endParaRPr lang="en-SE" sz="1620" dirty="0"/>
          </a:p>
        </p:txBody>
      </p:sp>
      <p:sp>
        <p:nvSpPr>
          <p:cNvPr id="14" name="Title 1">
            <a:extLst>
              <a:ext uri="{FF2B5EF4-FFF2-40B4-BE49-F238E27FC236}">
                <a16:creationId xmlns:a16="http://schemas.microsoft.com/office/drawing/2014/main" id="{60EC6252-64A8-9A49-9649-9EEE7C8CA52E}"/>
              </a:ext>
            </a:extLst>
          </p:cNvPr>
          <p:cNvSpPr txBox="1">
            <a:spLocks/>
          </p:cNvSpPr>
          <p:nvPr/>
        </p:nvSpPr>
        <p:spPr>
          <a:xfrm>
            <a:off x="840259" y="206795"/>
            <a:ext cx="7708964" cy="57934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BITSTREAM VERA SANS MONO" panose="020B0609030804020204" pitchFamily="49" charset="0"/>
                <a:ea typeface="+mj-ea"/>
                <a:cs typeface="+mj-cs"/>
              </a:defRPr>
            </a:lvl1pPr>
          </a:lstStyle>
          <a:p>
            <a:r>
              <a:rPr lang="en-SE" sz="2600">
                <a:solidFill>
                  <a:schemeClr val="bg2"/>
                </a:solidFill>
              </a:rPr>
              <a:t>Results</a:t>
            </a:r>
            <a:endParaRPr lang="en-SE" sz="2600" dirty="0">
              <a:solidFill>
                <a:schemeClr val="bg2"/>
              </a:solidFill>
            </a:endParaRPr>
          </a:p>
        </p:txBody>
      </p:sp>
    </p:spTree>
    <p:extLst>
      <p:ext uri="{BB962C8B-B14F-4D97-AF65-F5344CB8AC3E}">
        <p14:creationId xmlns:p14="http://schemas.microsoft.com/office/powerpoint/2010/main" val="1298171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heel(1)">
                                      <p:cBhvr>
                                        <p:cTn id="7"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31</a:t>
            </a:fld>
            <a:endParaRPr lang="en-SE"/>
          </a:p>
        </p:txBody>
      </p:sp>
      <p:sp>
        <p:nvSpPr>
          <p:cNvPr id="9" name="TextBox 8">
            <a:extLst>
              <a:ext uri="{FF2B5EF4-FFF2-40B4-BE49-F238E27FC236}">
                <a16:creationId xmlns:a16="http://schemas.microsoft.com/office/drawing/2014/main" id="{F06A2483-C26A-2C48-83E5-D9F082084320}"/>
              </a:ext>
            </a:extLst>
          </p:cNvPr>
          <p:cNvSpPr txBox="1"/>
          <p:nvPr/>
        </p:nvSpPr>
        <p:spPr>
          <a:xfrm>
            <a:off x="820147" y="1198568"/>
            <a:ext cx="6917084" cy="4033348"/>
          </a:xfrm>
          <a:prstGeom prst="rect">
            <a:avLst/>
          </a:prstGeom>
          <a:noFill/>
          <a:ln>
            <a:noFill/>
          </a:ln>
        </p:spPr>
        <p:txBody>
          <a:bodyPr wrap="square" rtlCol="0">
            <a:spAutoFit/>
          </a:bodyPr>
          <a:lstStyle/>
          <a:p>
            <a:pPr>
              <a:lnSpc>
                <a:spcPct val="150000"/>
              </a:lnSpc>
            </a:pPr>
            <a:r>
              <a:rPr lang="en-GB" spc="-135" dirty="0">
                <a:solidFill>
                  <a:schemeClr val="bg2"/>
                </a:solidFill>
                <a:latin typeface="BITSTREAM VERA SANS MONO" panose="020B0609030804020204" pitchFamily="49" charset="0"/>
              </a:rPr>
              <a:t>Bloated dependencies detected by </a:t>
            </a:r>
            <a:r>
              <a:rPr lang="en-GB" spc="-135" dirty="0" err="1">
                <a:solidFill>
                  <a:schemeClr val="bg2"/>
                </a:solidFill>
                <a:latin typeface="BITSTREAM VERA SANS MONO" panose="020B0609030804020204" pitchFamily="49" charset="0"/>
              </a:rPr>
              <a:t>DepClean</a:t>
            </a:r>
            <a:r>
              <a:rPr lang="en-GB" spc="-135" dirty="0">
                <a:solidFill>
                  <a:schemeClr val="bg2"/>
                </a:solidFill>
                <a:latin typeface="BITSTREAM VERA SANS MONO" panose="020B0609030804020204" pitchFamily="49" charset="0"/>
              </a:rPr>
              <a:t>:</a:t>
            </a:r>
          </a:p>
          <a:p>
            <a:pPr marL="308607" indent="-308607">
              <a:lnSpc>
                <a:spcPct val="150000"/>
              </a:lnSpc>
              <a:buFont typeface="Arial" panose="020B0604020202020204" pitchFamily="34" charset="0"/>
              <a:buChar char="•"/>
            </a:pPr>
            <a:r>
              <a:rPr lang="en-GB" spc="-135" dirty="0">
                <a:solidFill>
                  <a:schemeClr val="bg2"/>
                </a:solidFill>
                <a:latin typeface="BITSTREAM VERA SANS MONO" panose="020B0609030804020204" pitchFamily="49" charset="0"/>
              </a:rPr>
              <a:t>j</a:t>
            </a:r>
            <a:r>
              <a:rPr lang="en-SE" spc="-135" dirty="0">
                <a:solidFill>
                  <a:schemeClr val="bg2"/>
                </a:solidFill>
                <a:latin typeface="BITSTREAM VERA SANS MONO" panose="020B0609030804020204" pitchFamily="49" charset="0"/>
              </a:rPr>
              <a:t>enkins-core</a:t>
            </a:r>
          </a:p>
          <a:p>
            <a:pPr marL="720083" lvl="1" indent="-308607">
              <a:lnSpc>
                <a:spcPct val="150000"/>
              </a:lnSpc>
              <a:buFont typeface="Wingdings" pitchFamily="2" charset="2"/>
              <a:buChar char="§"/>
            </a:pPr>
            <a:r>
              <a:rPr lang="en-GB" sz="1620" spc="-135" dirty="0" err="1">
                <a:solidFill>
                  <a:schemeClr val="bg2"/>
                </a:solidFill>
                <a:latin typeface="BITSTREAM VERA SANS MONO" panose="020B0609030804020204" pitchFamily="49" charset="0"/>
              </a:rPr>
              <a:t>org.jvnet.hudson:jtidy</a:t>
            </a:r>
            <a:r>
              <a:rPr lang="en-GB" sz="1620" spc="-135" dirty="0">
                <a:solidFill>
                  <a:schemeClr val="bg2"/>
                </a:solidFill>
                <a:latin typeface="BITSTREAM VERA SANS MONO" panose="020B0609030804020204" pitchFamily="49" charset="0"/>
              </a:rPr>
              <a:t> (direct)</a:t>
            </a:r>
          </a:p>
          <a:p>
            <a:pPr marL="720083" lvl="1" indent="-308607">
              <a:lnSpc>
                <a:spcPct val="150000"/>
              </a:lnSpc>
              <a:buFont typeface="Wingdings" pitchFamily="2" charset="2"/>
              <a:buChar char="§"/>
            </a:pPr>
            <a:r>
              <a:rPr lang="en-GB" sz="1620" spc="-135" dirty="0" err="1">
                <a:solidFill>
                  <a:schemeClr val="bg2"/>
                </a:solidFill>
                <a:latin typeface="BITSTREAM VERA SANS MONO" panose="020B0609030804020204" pitchFamily="49" charset="0"/>
              </a:rPr>
              <a:t>org.jenkins-ci:constant-pool-scanner</a:t>
            </a:r>
            <a:r>
              <a:rPr lang="en-GB" sz="1620" spc="-135" dirty="0">
                <a:solidFill>
                  <a:schemeClr val="bg2"/>
                </a:solidFill>
                <a:latin typeface="BITSTREAM VERA SANS MONO" panose="020B0609030804020204" pitchFamily="49" charset="0"/>
              </a:rPr>
              <a:t> (transitive)</a:t>
            </a: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net.i2p.crypto:eddsa (transitive)</a:t>
            </a:r>
            <a:endParaRPr lang="en-SE" sz="1620" spc="-135" dirty="0">
              <a:solidFill>
                <a:schemeClr val="bg2"/>
              </a:solidFill>
              <a:latin typeface="BITSTREAM VERA SANS MONO" panose="020B0609030804020204" pitchFamily="49" charset="0"/>
            </a:endParaRPr>
          </a:p>
          <a:p>
            <a:pPr marL="308607" indent="-308607">
              <a:lnSpc>
                <a:spcPct val="150000"/>
              </a:lnSpc>
              <a:buFont typeface="Arial" panose="020B0604020202020204" pitchFamily="34" charset="0"/>
              <a:buChar char="•"/>
            </a:pPr>
            <a:r>
              <a:rPr lang="en-GB" spc="-135" dirty="0">
                <a:solidFill>
                  <a:schemeClr val="bg2"/>
                </a:solidFill>
                <a:latin typeface="BITSTREAM VERA SANS MONO" panose="020B0609030804020204" pitchFamily="49" charset="0"/>
              </a:rPr>
              <a:t>j</a:t>
            </a:r>
            <a:r>
              <a:rPr lang="en-SE" spc="-135" dirty="0">
                <a:solidFill>
                  <a:schemeClr val="bg2"/>
                </a:solidFill>
                <a:latin typeface="BITSTREAM VERA SANS MONO" panose="020B0609030804020204" pitchFamily="49" charset="0"/>
              </a:rPr>
              <a:t>enkins-cli	 </a:t>
            </a: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commons-codec (direct)</a:t>
            </a:r>
            <a:endParaRPr lang="en-SE" sz="1620" spc="-135" dirty="0">
              <a:solidFill>
                <a:schemeClr val="bg2"/>
              </a:solidFill>
              <a:latin typeface="BITSTREAM VERA SANS MONO" panose="020B0609030804020204" pitchFamily="49" charset="0"/>
            </a:endParaRPr>
          </a:p>
          <a:p>
            <a:pPr>
              <a:lnSpc>
                <a:spcPct val="150000"/>
              </a:lnSpc>
            </a:pPr>
            <a:endParaRPr lang="en-SE" spc="-135" dirty="0">
              <a:solidFill>
                <a:schemeClr val="bg2"/>
              </a:solidFill>
              <a:latin typeface="BITSTREAM VERA SANS MONO" panose="020B0609030804020204" pitchFamily="49" charset="0"/>
            </a:endParaRPr>
          </a:p>
          <a:p>
            <a:pPr lvl="1">
              <a:lnSpc>
                <a:spcPct val="150000"/>
              </a:lnSpc>
            </a:pPr>
            <a:endParaRPr lang="en-SE" spc="-135" dirty="0">
              <a:solidFill>
                <a:schemeClr val="bg2"/>
              </a:solidFill>
              <a:latin typeface="BITSTREAM VERA SANS MONO" panose="020B0609030804020204" pitchFamily="49" charset="0"/>
            </a:endParaRPr>
          </a:p>
          <a:p>
            <a:pPr lvl="1">
              <a:lnSpc>
                <a:spcPct val="150000"/>
              </a:lnSpc>
            </a:pPr>
            <a:endParaRPr lang="en-SE" spc="-135" dirty="0">
              <a:solidFill>
                <a:schemeClr val="bg2"/>
              </a:solidFill>
              <a:latin typeface="BITSTREAM VERA SANS MONO" panose="020B0609030804020204" pitchFamily="49" charset="0"/>
            </a:endParaRPr>
          </a:p>
        </p:txBody>
      </p:sp>
      <p:sp>
        <p:nvSpPr>
          <p:cNvPr id="7" name="Rectangle 6">
            <a:extLst>
              <a:ext uri="{FF2B5EF4-FFF2-40B4-BE49-F238E27FC236}">
                <a16:creationId xmlns:a16="http://schemas.microsoft.com/office/drawing/2014/main" id="{EEDC4BD3-10BD-2E46-A543-06650B0A2105}"/>
              </a:ext>
            </a:extLst>
          </p:cNvPr>
          <p:cNvSpPr/>
          <p:nvPr/>
        </p:nvSpPr>
        <p:spPr>
          <a:xfrm>
            <a:off x="2094662" y="4490943"/>
            <a:ext cx="5762719" cy="286232"/>
          </a:xfrm>
          <a:prstGeom prst="rect">
            <a:avLst/>
          </a:prstGeom>
        </p:spPr>
        <p:txBody>
          <a:bodyPr wrap="square">
            <a:spAutoFit/>
          </a:bodyPr>
          <a:lstStyle/>
          <a:p>
            <a:r>
              <a:rPr lang="en-GB" sz="1260" u="sng" dirty="0">
                <a:solidFill>
                  <a:schemeClr val="bg2"/>
                </a:solidFill>
                <a:latin typeface="Courier New" panose="02070309020205020404" pitchFamily="49" charset="0"/>
              </a:rPr>
              <a:t>https://</a:t>
            </a:r>
            <a:r>
              <a:rPr lang="en-GB" sz="1260" u="sng" dirty="0" err="1">
                <a:solidFill>
                  <a:schemeClr val="bg2"/>
                </a:solidFill>
                <a:latin typeface="Courier New" panose="02070309020205020404" pitchFamily="49" charset="0"/>
              </a:rPr>
              <a:t>github.com</a:t>
            </a:r>
            <a:r>
              <a:rPr lang="en-GB" sz="1260" u="sng" dirty="0">
                <a:solidFill>
                  <a:schemeClr val="bg2"/>
                </a:solidFill>
                <a:latin typeface="Courier New" panose="02070309020205020404" pitchFamily="49" charset="0"/>
              </a:rPr>
              <a:t>/</a:t>
            </a:r>
            <a:r>
              <a:rPr lang="en-GB" sz="1260" u="sng" dirty="0" err="1">
                <a:solidFill>
                  <a:schemeClr val="bg2"/>
                </a:solidFill>
                <a:latin typeface="Courier New" panose="02070309020205020404" pitchFamily="49" charset="0"/>
              </a:rPr>
              <a:t>jenkinsci</a:t>
            </a:r>
            <a:r>
              <a:rPr lang="en-GB" sz="1260" u="sng" dirty="0">
                <a:solidFill>
                  <a:schemeClr val="bg2"/>
                </a:solidFill>
                <a:latin typeface="Courier New" panose="02070309020205020404" pitchFamily="49" charset="0"/>
              </a:rPr>
              <a:t>/</a:t>
            </a:r>
            <a:r>
              <a:rPr lang="en-GB" sz="1260" u="sng" dirty="0" err="1">
                <a:solidFill>
                  <a:schemeClr val="bg2"/>
                </a:solidFill>
                <a:latin typeface="Courier New" panose="02070309020205020404" pitchFamily="49" charset="0"/>
              </a:rPr>
              <a:t>jenkins</a:t>
            </a:r>
            <a:r>
              <a:rPr lang="en-GB" sz="1260" u="sng" dirty="0">
                <a:solidFill>
                  <a:schemeClr val="bg2"/>
                </a:solidFill>
                <a:latin typeface="Courier New" panose="02070309020205020404" pitchFamily="49" charset="0"/>
              </a:rPr>
              <a:t>/pull/4378</a:t>
            </a:r>
            <a:endParaRPr lang="en-SE" sz="1260" u="sng" dirty="0">
              <a:solidFill>
                <a:schemeClr val="bg2"/>
              </a:solidFill>
            </a:endParaRPr>
          </a:p>
        </p:txBody>
      </p:sp>
      <p:sp>
        <p:nvSpPr>
          <p:cNvPr id="10" name="Title 1">
            <a:extLst>
              <a:ext uri="{FF2B5EF4-FFF2-40B4-BE49-F238E27FC236}">
                <a16:creationId xmlns:a16="http://schemas.microsoft.com/office/drawing/2014/main" id="{F0D3D627-4D6D-A240-AD78-F4FD85F19DA4}"/>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Example: Jenkins</a:t>
            </a:r>
          </a:p>
        </p:txBody>
      </p:sp>
    </p:spTree>
    <p:extLst>
      <p:ext uri="{BB962C8B-B14F-4D97-AF65-F5344CB8AC3E}">
        <p14:creationId xmlns:p14="http://schemas.microsoft.com/office/powerpoint/2010/main" val="1319796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anim calcmode="lin" valueType="num">
                                      <p:cBhvr additive="base">
                                        <p:cTn id="7" dur="500" fill="hold"/>
                                        <p:tgtEl>
                                          <p:spTgt spid="9">
                                            <p:txEl>
                                              <p:pRg st="1" end="1"/>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9">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nodeType="clickEffect">
                                  <p:stCondLst>
                                    <p:cond delay="0"/>
                                  </p:stCondLst>
                                  <p:childTnLst>
                                    <p:set>
                                      <p:cBhvr>
                                        <p:cTn id="22" dur="1" fill="hold">
                                          <p:stCondLst>
                                            <p:cond delay="0"/>
                                          </p:stCondLst>
                                        </p:cTn>
                                        <p:tgtEl>
                                          <p:spTgt spid="9">
                                            <p:txEl>
                                              <p:pRg st="5" end="5"/>
                                            </p:txEl>
                                          </p:spTgt>
                                        </p:tgtEl>
                                        <p:attrNameLst>
                                          <p:attrName>style.visibility</p:attrName>
                                        </p:attrNameLst>
                                      </p:cBhvr>
                                      <p:to>
                                        <p:strVal val="visible"/>
                                      </p:to>
                                    </p:set>
                                    <p:anim calcmode="lin" valueType="num">
                                      <p:cBhvr additive="base">
                                        <p:cTn id="23" dur="500" fill="hold"/>
                                        <p:tgtEl>
                                          <p:spTgt spid="9">
                                            <p:txEl>
                                              <p:pRg st="5" end="5"/>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9">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32</a:t>
            </a:fld>
            <a:endParaRPr lang="en-SE"/>
          </a:p>
        </p:txBody>
      </p:sp>
      <p:sp>
        <p:nvSpPr>
          <p:cNvPr id="9" name="TextBox 8">
            <a:extLst>
              <a:ext uri="{FF2B5EF4-FFF2-40B4-BE49-F238E27FC236}">
                <a16:creationId xmlns:a16="http://schemas.microsoft.com/office/drawing/2014/main" id="{F06A2483-C26A-2C48-83E5-D9F082084320}"/>
              </a:ext>
            </a:extLst>
          </p:cNvPr>
          <p:cNvSpPr txBox="1"/>
          <p:nvPr/>
        </p:nvSpPr>
        <p:spPr>
          <a:xfrm>
            <a:off x="820523" y="1475979"/>
            <a:ext cx="6917084" cy="1171218"/>
          </a:xfrm>
          <a:prstGeom prst="rect">
            <a:avLst/>
          </a:prstGeom>
          <a:noFill/>
          <a:ln>
            <a:noFill/>
          </a:ln>
        </p:spPr>
        <p:txBody>
          <a:bodyPr wrap="square" rtlCol="0">
            <a:spAutoFit/>
          </a:bodyPr>
          <a:lstStyle/>
          <a:p>
            <a:pPr>
              <a:lnSpc>
                <a:spcPct val="150000"/>
              </a:lnSpc>
            </a:pPr>
            <a:r>
              <a:rPr lang="en-GB" sz="1620" spc="-135" dirty="0">
                <a:solidFill>
                  <a:schemeClr val="bg2"/>
                </a:solidFill>
                <a:latin typeface="BITSTREAM VERA SANS MONO" panose="020B0609030804020204" pitchFamily="49" charset="0"/>
              </a:rPr>
              <a:t>“Past experiences removing unused dependencies have consistently shown that some code will have depended on that inclusion and will be broken by it.”</a:t>
            </a:r>
          </a:p>
        </p:txBody>
      </p:sp>
      <p:sp>
        <p:nvSpPr>
          <p:cNvPr id="3" name="Rectangle 2">
            <a:extLst>
              <a:ext uri="{FF2B5EF4-FFF2-40B4-BE49-F238E27FC236}">
                <a16:creationId xmlns:a16="http://schemas.microsoft.com/office/drawing/2014/main" id="{A457D3EE-027C-CB43-B600-F07DA9248FDC}"/>
              </a:ext>
            </a:extLst>
          </p:cNvPr>
          <p:cNvSpPr/>
          <p:nvPr/>
        </p:nvSpPr>
        <p:spPr>
          <a:xfrm>
            <a:off x="820524" y="2921280"/>
            <a:ext cx="6516623" cy="1919115"/>
          </a:xfrm>
          <a:prstGeom prst="rect">
            <a:avLst/>
          </a:prstGeom>
        </p:spPr>
        <p:txBody>
          <a:bodyPr wrap="square">
            <a:spAutoFit/>
          </a:bodyPr>
          <a:lstStyle/>
          <a:p>
            <a:pPr>
              <a:lnSpc>
                <a:spcPct val="150000"/>
              </a:lnSpc>
            </a:pPr>
            <a:r>
              <a:rPr lang="en-GB" sz="1620" spc="-135" dirty="0">
                <a:solidFill>
                  <a:schemeClr val="bg2"/>
                </a:solidFill>
                <a:latin typeface="BITSTREAM VERA SANS MONO" panose="020B0609030804020204" pitchFamily="49" charset="0"/>
              </a:rPr>
              <a:t>“We're not precluded from removing an unused dependency, but I think that the project values compatibility more than removal of unused dependencies, so we need to be careful that removal of an unused dependency does not cause a more severe problem than it solves.”</a:t>
            </a:r>
            <a:endParaRPr lang="en-SE" spc="-135" dirty="0">
              <a:solidFill>
                <a:schemeClr val="bg2"/>
              </a:solidFill>
              <a:latin typeface="BITSTREAM VERA SANS MONO" panose="020B0609030804020204" pitchFamily="49" charset="0"/>
            </a:endParaRPr>
          </a:p>
        </p:txBody>
      </p:sp>
      <p:sp>
        <p:nvSpPr>
          <p:cNvPr id="6" name="Rectangle 5">
            <a:extLst>
              <a:ext uri="{FF2B5EF4-FFF2-40B4-BE49-F238E27FC236}">
                <a16:creationId xmlns:a16="http://schemas.microsoft.com/office/drawing/2014/main" id="{94BCD115-71BA-754F-B577-ACE932E99C1E}"/>
              </a:ext>
            </a:extLst>
          </p:cNvPr>
          <p:cNvSpPr/>
          <p:nvPr/>
        </p:nvSpPr>
        <p:spPr>
          <a:xfrm>
            <a:off x="820524" y="878985"/>
            <a:ext cx="1477328" cy="423321"/>
          </a:xfrm>
          <a:prstGeom prst="rect">
            <a:avLst/>
          </a:prstGeom>
        </p:spPr>
        <p:txBody>
          <a:bodyPr wrap="none">
            <a:spAutoFit/>
          </a:bodyPr>
          <a:lstStyle/>
          <a:p>
            <a:pPr>
              <a:lnSpc>
                <a:spcPct val="150000"/>
              </a:lnSpc>
            </a:pPr>
            <a:r>
              <a:rPr lang="en-GB" sz="1620" spc="-135" dirty="0">
                <a:solidFill>
                  <a:schemeClr val="bg2"/>
                </a:solidFill>
                <a:latin typeface="BITSTREAM VERA SANS MONO" panose="020B0609030804020204" pitchFamily="49" charset="0"/>
              </a:rPr>
              <a:t>j</a:t>
            </a:r>
            <a:r>
              <a:rPr lang="en-SE" sz="1620" spc="-135" dirty="0">
                <a:solidFill>
                  <a:schemeClr val="bg2"/>
                </a:solidFill>
                <a:latin typeface="BITSTREAM VERA SANS MONO" panose="020B0609030804020204" pitchFamily="49" charset="0"/>
              </a:rPr>
              <a:t>enkins-core</a:t>
            </a:r>
          </a:p>
        </p:txBody>
      </p:sp>
      <p:sp>
        <p:nvSpPr>
          <p:cNvPr id="11" name="Title 1">
            <a:extLst>
              <a:ext uri="{FF2B5EF4-FFF2-40B4-BE49-F238E27FC236}">
                <a16:creationId xmlns:a16="http://schemas.microsoft.com/office/drawing/2014/main" id="{4484EE3A-0937-ED4E-A8BA-C46DD54C207A}"/>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Developers’ comments</a:t>
            </a:r>
          </a:p>
        </p:txBody>
      </p:sp>
    </p:spTree>
    <p:extLst>
      <p:ext uri="{BB962C8B-B14F-4D97-AF65-F5344CB8AC3E}">
        <p14:creationId xmlns:p14="http://schemas.microsoft.com/office/powerpoint/2010/main" val="2867690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33</a:t>
            </a:fld>
            <a:endParaRPr lang="en-SE"/>
          </a:p>
        </p:txBody>
      </p:sp>
      <p:sp>
        <p:nvSpPr>
          <p:cNvPr id="7" name="Rectangle 6">
            <a:extLst>
              <a:ext uri="{FF2B5EF4-FFF2-40B4-BE49-F238E27FC236}">
                <a16:creationId xmlns:a16="http://schemas.microsoft.com/office/drawing/2014/main" id="{F3EBD411-4473-1046-BCBE-4996F33620B4}"/>
              </a:ext>
            </a:extLst>
          </p:cNvPr>
          <p:cNvSpPr/>
          <p:nvPr/>
        </p:nvSpPr>
        <p:spPr>
          <a:xfrm>
            <a:off x="1934352" y="4549051"/>
            <a:ext cx="4646320" cy="286232"/>
          </a:xfrm>
          <a:prstGeom prst="rect">
            <a:avLst/>
          </a:prstGeom>
        </p:spPr>
        <p:txBody>
          <a:bodyPr wrap="square">
            <a:spAutoFit/>
          </a:bodyPr>
          <a:lstStyle/>
          <a:p>
            <a:r>
              <a:rPr lang="en-GB" sz="1260" u="sng" dirty="0">
                <a:solidFill>
                  <a:schemeClr val="bg2"/>
                </a:solidFill>
                <a:latin typeface="Courier New" panose="02070309020205020404" pitchFamily="49" charset="0"/>
              </a:rPr>
              <a:t>https://</a:t>
            </a:r>
            <a:r>
              <a:rPr lang="en-GB" sz="1260" u="sng" dirty="0" err="1">
                <a:solidFill>
                  <a:schemeClr val="bg2"/>
                </a:solidFill>
                <a:latin typeface="Courier New" panose="02070309020205020404" pitchFamily="49" charset="0"/>
              </a:rPr>
              <a:t>github.com</a:t>
            </a:r>
            <a:r>
              <a:rPr lang="en-GB" sz="1260" u="sng" dirty="0">
                <a:solidFill>
                  <a:schemeClr val="bg2"/>
                </a:solidFill>
                <a:latin typeface="Courier New" panose="02070309020205020404" pitchFamily="49" charset="0"/>
              </a:rPr>
              <a:t>/</a:t>
            </a:r>
            <a:r>
              <a:rPr lang="en-GB" sz="1260" u="sng" dirty="0" err="1">
                <a:solidFill>
                  <a:schemeClr val="bg2"/>
                </a:solidFill>
                <a:latin typeface="Courier New" panose="02070309020205020404" pitchFamily="49" charset="0"/>
              </a:rPr>
              <a:t>jenkinsci</a:t>
            </a:r>
            <a:r>
              <a:rPr lang="en-GB" sz="1260" u="sng" dirty="0">
                <a:solidFill>
                  <a:schemeClr val="bg2"/>
                </a:solidFill>
                <a:latin typeface="Courier New" panose="02070309020205020404" pitchFamily="49" charset="0"/>
              </a:rPr>
              <a:t>/</a:t>
            </a:r>
            <a:r>
              <a:rPr lang="en-GB" sz="1260" u="sng" dirty="0" err="1">
                <a:solidFill>
                  <a:schemeClr val="bg2"/>
                </a:solidFill>
                <a:latin typeface="Courier New" panose="02070309020205020404" pitchFamily="49" charset="0"/>
              </a:rPr>
              <a:t>jenkins</a:t>
            </a:r>
            <a:r>
              <a:rPr lang="en-GB" sz="1260" u="sng" dirty="0">
                <a:solidFill>
                  <a:schemeClr val="bg2"/>
                </a:solidFill>
                <a:latin typeface="Courier New" panose="02070309020205020404" pitchFamily="49" charset="0"/>
              </a:rPr>
              <a:t>/pull/4378</a:t>
            </a:r>
            <a:endParaRPr lang="en-SE" sz="1260" u="sng" dirty="0">
              <a:solidFill>
                <a:schemeClr val="bg2"/>
              </a:solidFill>
            </a:endParaRPr>
          </a:p>
        </p:txBody>
      </p:sp>
      <p:pic>
        <p:nvPicPr>
          <p:cNvPr id="11" name="Picture 10">
            <a:extLst>
              <a:ext uri="{FF2B5EF4-FFF2-40B4-BE49-F238E27FC236}">
                <a16:creationId xmlns:a16="http://schemas.microsoft.com/office/drawing/2014/main" id="{579AE857-356F-5741-8993-AEDACECD75B8}"/>
              </a:ext>
            </a:extLst>
          </p:cNvPr>
          <p:cNvPicPr>
            <a:picLocks noChangeAspect="1"/>
          </p:cNvPicPr>
          <p:nvPr/>
        </p:nvPicPr>
        <p:blipFill rotWithShape="1">
          <a:blip r:embed="rId3"/>
          <a:srcRect l="944" r="806" b="1115"/>
          <a:stretch/>
        </p:blipFill>
        <p:spPr>
          <a:xfrm>
            <a:off x="1934352" y="1710319"/>
            <a:ext cx="4646319" cy="2596774"/>
          </a:xfrm>
          <a:prstGeom prst="rect">
            <a:avLst/>
          </a:prstGeom>
        </p:spPr>
      </p:pic>
      <p:sp>
        <p:nvSpPr>
          <p:cNvPr id="3" name="Rectangle 2">
            <a:extLst>
              <a:ext uri="{FF2B5EF4-FFF2-40B4-BE49-F238E27FC236}">
                <a16:creationId xmlns:a16="http://schemas.microsoft.com/office/drawing/2014/main" id="{49F44432-B2D0-B54B-85BE-5BD5F1CB6605}"/>
              </a:ext>
            </a:extLst>
          </p:cNvPr>
          <p:cNvSpPr/>
          <p:nvPr/>
        </p:nvSpPr>
        <p:spPr>
          <a:xfrm>
            <a:off x="840259" y="901924"/>
            <a:ext cx="1369606" cy="423321"/>
          </a:xfrm>
          <a:prstGeom prst="rect">
            <a:avLst/>
          </a:prstGeom>
        </p:spPr>
        <p:txBody>
          <a:bodyPr wrap="none">
            <a:spAutoFit/>
          </a:bodyPr>
          <a:lstStyle/>
          <a:p>
            <a:pPr>
              <a:lnSpc>
                <a:spcPct val="150000"/>
              </a:lnSpc>
            </a:pPr>
            <a:r>
              <a:rPr lang="en-GB" sz="1620" spc="-135" dirty="0">
                <a:solidFill>
                  <a:schemeClr val="bg2"/>
                </a:solidFill>
                <a:latin typeface="BITSTREAM VERA SANS MONO" panose="020B0609030804020204" pitchFamily="49" charset="0"/>
              </a:rPr>
              <a:t>j</a:t>
            </a:r>
            <a:r>
              <a:rPr lang="en-SE" sz="1620" spc="-135" dirty="0">
                <a:solidFill>
                  <a:schemeClr val="bg2"/>
                </a:solidFill>
                <a:latin typeface="BITSTREAM VERA SANS MONO" panose="020B0609030804020204" pitchFamily="49" charset="0"/>
              </a:rPr>
              <a:t>enkins-cli</a:t>
            </a:r>
          </a:p>
        </p:txBody>
      </p:sp>
      <p:sp>
        <p:nvSpPr>
          <p:cNvPr id="13" name="Title 1">
            <a:extLst>
              <a:ext uri="{FF2B5EF4-FFF2-40B4-BE49-F238E27FC236}">
                <a16:creationId xmlns:a16="http://schemas.microsoft.com/office/drawing/2014/main" id="{A8685E6B-DA16-6547-91D3-DAAC4D65940F}"/>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Code change</a:t>
            </a:r>
          </a:p>
        </p:txBody>
      </p:sp>
    </p:spTree>
    <p:extLst>
      <p:ext uri="{BB962C8B-B14F-4D97-AF65-F5344CB8AC3E}">
        <p14:creationId xmlns:p14="http://schemas.microsoft.com/office/powerpoint/2010/main" val="1116551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34</a:t>
            </a:fld>
            <a:endParaRPr lang="en-SE"/>
          </a:p>
        </p:txBody>
      </p:sp>
      <p:pic>
        <p:nvPicPr>
          <p:cNvPr id="13" name="Picture 12">
            <a:extLst>
              <a:ext uri="{FF2B5EF4-FFF2-40B4-BE49-F238E27FC236}">
                <a16:creationId xmlns:a16="http://schemas.microsoft.com/office/drawing/2014/main" id="{723B6FF1-73DD-CA4C-A843-D7A45693E8FE}"/>
              </a:ext>
            </a:extLst>
          </p:cNvPr>
          <p:cNvPicPr>
            <a:picLocks noChangeAspect="1"/>
          </p:cNvPicPr>
          <p:nvPr/>
        </p:nvPicPr>
        <p:blipFill>
          <a:blip r:embed="rId3"/>
          <a:stretch>
            <a:fillRect/>
          </a:stretch>
        </p:blipFill>
        <p:spPr>
          <a:xfrm>
            <a:off x="840259" y="1412054"/>
            <a:ext cx="5346525" cy="2869425"/>
          </a:xfrm>
          <a:prstGeom prst="rect">
            <a:avLst/>
          </a:prstGeom>
        </p:spPr>
      </p:pic>
      <p:sp>
        <p:nvSpPr>
          <p:cNvPr id="10" name="Title 1">
            <a:extLst>
              <a:ext uri="{FF2B5EF4-FFF2-40B4-BE49-F238E27FC236}">
                <a16:creationId xmlns:a16="http://schemas.microsoft.com/office/drawing/2014/main" id="{4F61F711-C58A-F749-B009-7EAAFA1AF6BA}"/>
              </a:ext>
            </a:extLst>
          </p:cNvPr>
          <p:cNvSpPr txBox="1">
            <a:spLocks/>
          </p:cNvSpPr>
          <p:nvPr/>
        </p:nvSpPr>
        <p:spPr>
          <a:xfrm>
            <a:off x="840259" y="206795"/>
            <a:ext cx="7708964" cy="57934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BITSTREAM VERA SANS MONO" panose="020B0609030804020204" pitchFamily="49" charset="0"/>
                <a:ea typeface="+mj-ea"/>
                <a:cs typeface="+mj-cs"/>
              </a:defRPr>
            </a:lvl1pPr>
          </a:lstStyle>
          <a:p>
            <a:r>
              <a:rPr lang="en-SE" sz="2600" dirty="0">
                <a:solidFill>
                  <a:schemeClr val="bg2"/>
                </a:solidFill>
              </a:rPr>
              <a:t>Merged pull request</a:t>
            </a:r>
          </a:p>
        </p:txBody>
      </p:sp>
      <p:sp>
        <p:nvSpPr>
          <p:cNvPr id="11" name="Rectangle 10">
            <a:extLst>
              <a:ext uri="{FF2B5EF4-FFF2-40B4-BE49-F238E27FC236}">
                <a16:creationId xmlns:a16="http://schemas.microsoft.com/office/drawing/2014/main" id="{9C3753D5-8A20-1A45-9AAE-86235170CDA8}"/>
              </a:ext>
            </a:extLst>
          </p:cNvPr>
          <p:cNvSpPr/>
          <p:nvPr/>
        </p:nvSpPr>
        <p:spPr>
          <a:xfrm>
            <a:off x="1934352" y="4549051"/>
            <a:ext cx="4646320" cy="286232"/>
          </a:xfrm>
          <a:prstGeom prst="rect">
            <a:avLst/>
          </a:prstGeom>
        </p:spPr>
        <p:txBody>
          <a:bodyPr wrap="square">
            <a:spAutoFit/>
          </a:bodyPr>
          <a:lstStyle/>
          <a:p>
            <a:r>
              <a:rPr lang="en-GB" sz="1260" u="sng" dirty="0">
                <a:solidFill>
                  <a:schemeClr val="bg2"/>
                </a:solidFill>
                <a:latin typeface="Courier New" panose="02070309020205020404" pitchFamily="49" charset="0"/>
              </a:rPr>
              <a:t>https://</a:t>
            </a:r>
            <a:r>
              <a:rPr lang="en-GB" sz="1260" u="sng" dirty="0" err="1">
                <a:solidFill>
                  <a:schemeClr val="bg2"/>
                </a:solidFill>
                <a:latin typeface="Courier New" panose="02070309020205020404" pitchFamily="49" charset="0"/>
              </a:rPr>
              <a:t>github.com</a:t>
            </a:r>
            <a:r>
              <a:rPr lang="en-GB" sz="1260" u="sng" dirty="0">
                <a:solidFill>
                  <a:schemeClr val="bg2"/>
                </a:solidFill>
                <a:latin typeface="Courier New" panose="02070309020205020404" pitchFamily="49" charset="0"/>
              </a:rPr>
              <a:t>/</a:t>
            </a:r>
            <a:r>
              <a:rPr lang="en-GB" sz="1260" u="sng" dirty="0" err="1">
                <a:solidFill>
                  <a:schemeClr val="bg2"/>
                </a:solidFill>
                <a:latin typeface="Courier New" panose="02070309020205020404" pitchFamily="49" charset="0"/>
              </a:rPr>
              <a:t>jenkinsci</a:t>
            </a:r>
            <a:r>
              <a:rPr lang="en-GB" sz="1260" u="sng" dirty="0">
                <a:solidFill>
                  <a:schemeClr val="bg2"/>
                </a:solidFill>
                <a:latin typeface="Courier New" panose="02070309020205020404" pitchFamily="49" charset="0"/>
              </a:rPr>
              <a:t>/</a:t>
            </a:r>
            <a:r>
              <a:rPr lang="en-GB" sz="1260" u="sng" dirty="0" err="1">
                <a:solidFill>
                  <a:schemeClr val="bg2"/>
                </a:solidFill>
                <a:latin typeface="Courier New" panose="02070309020205020404" pitchFamily="49" charset="0"/>
              </a:rPr>
              <a:t>jenkins</a:t>
            </a:r>
            <a:r>
              <a:rPr lang="en-GB" sz="1260" u="sng" dirty="0">
                <a:solidFill>
                  <a:schemeClr val="bg2"/>
                </a:solidFill>
                <a:latin typeface="Courier New" panose="02070309020205020404" pitchFamily="49" charset="0"/>
              </a:rPr>
              <a:t>/pull/4378</a:t>
            </a:r>
            <a:endParaRPr lang="en-SE" sz="1260" u="sng" dirty="0">
              <a:solidFill>
                <a:schemeClr val="bg2"/>
              </a:solidFill>
            </a:endParaRPr>
          </a:p>
        </p:txBody>
      </p:sp>
    </p:spTree>
    <p:extLst>
      <p:ext uri="{BB962C8B-B14F-4D97-AF65-F5344CB8AC3E}">
        <p14:creationId xmlns:p14="http://schemas.microsoft.com/office/powerpoint/2010/main" val="487052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35</a:t>
            </a:fld>
            <a:endParaRPr lang="en-SE"/>
          </a:p>
        </p:txBody>
      </p:sp>
      <p:sp>
        <p:nvSpPr>
          <p:cNvPr id="15" name="Rectangle 14">
            <a:extLst>
              <a:ext uri="{FF2B5EF4-FFF2-40B4-BE49-F238E27FC236}">
                <a16:creationId xmlns:a16="http://schemas.microsoft.com/office/drawing/2014/main" id="{B6C2B7B6-7941-0844-8A03-FDF2B51664E7}"/>
              </a:ext>
            </a:extLst>
          </p:cNvPr>
          <p:cNvSpPr/>
          <p:nvPr/>
        </p:nvSpPr>
        <p:spPr>
          <a:xfrm>
            <a:off x="413951" y="2148787"/>
            <a:ext cx="7352270" cy="584775"/>
          </a:xfrm>
          <a:prstGeom prst="rect">
            <a:avLst/>
          </a:prstGeom>
        </p:spPr>
        <p:txBody>
          <a:bodyPr wrap="square">
            <a:spAutoFit/>
          </a:bodyPr>
          <a:lstStyle/>
          <a:p>
            <a:pPr algn="ctr"/>
            <a:r>
              <a:rPr lang="en-SE" sz="3200" dirty="0">
                <a:solidFill>
                  <a:schemeClr val="bg2"/>
                </a:solidFill>
                <a:latin typeface="BITSTREAM VERA SANS MONO" panose="020B0609030804020204" pitchFamily="49" charset="0"/>
              </a:rPr>
              <a:t>Conclusion</a:t>
            </a:r>
          </a:p>
        </p:txBody>
      </p:sp>
    </p:spTree>
    <p:extLst>
      <p:ext uri="{BB962C8B-B14F-4D97-AF65-F5344CB8AC3E}">
        <p14:creationId xmlns:p14="http://schemas.microsoft.com/office/powerpoint/2010/main" val="1665176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36</a:t>
            </a:fld>
            <a:endParaRPr lang="en-SE"/>
          </a:p>
        </p:txBody>
      </p:sp>
      <p:sp>
        <p:nvSpPr>
          <p:cNvPr id="6" name="TextBox 5">
            <a:extLst>
              <a:ext uri="{FF2B5EF4-FFF2-40B4-BE49-F238E27FC236}">
                <a16:creationId xmlns:a16="http://schemas.microsoft.com/office/drawing/2014/main" id="{D57F712F-795E-9945-9EC4-E04A84851490}"/>
              </a:ext>
            </a:extLst>
          </p:cNvPr>
          <p:cNvSpPr txBox="1"/>
          <p:nvPr/>
        </p:nvSpPr>
        <p:spPr>
          <a:xfrm>
            <a:off x="820147" y="1198568"/>
            <a:ext cx="7680960" cy="4365747"/>
          </a:xfrm>
          <a:prstGeom prst="rect">
            <a:avLst/>
          </a:prstGeom>
          <a:noFill/>
        </p:spPr>
        <p:txBody>
          <a:bodyPr wrap="square" rtlCol="0">
            <a:spAutoFit/>
          </a:bodyPr>
          <a:lstStyle/>
          <a:p>
            <a:pPr marL="308607" indent="-308607">
              <a:lnSpc>
                <a:spcPct val="150000"/>
              </a:lnSpc>
              <a:buFont typeface="Arial" panose="020B0604020202020204" pitchFamily="34" charset="0"/>
              <a:buChar char="•"/>
            </a:pPr>
            <a:r>
              <a:rPr lang="en-US" spc="-135" dirty="0">
                <a:solidFill>
                  <a:schemeClr val="bg2"/>
                </a:solidFill>
                <a:latin typeface="BITSTREAM VERA SANS MONO" panose="020B0609030804020204" pitchFamily="49" charset="0"/>
              </a:rPr>
              <a:t>There is a lot of code bloat</a:t>
            </a:r>
          </a:p>
          <a:p>
            <a:pPr marL="720083" lvl="1" indent="-308607">
              <a:lnSpc>
                <a:spcPct val="150000"/>
              </a:lnSpc>
              <a:buFont typeface="Wingdings" pitchFamily="2" charset="2"/>
              <a:buChar char="§"/>
            </a:pPr>
            <a:r>
              <a:rPr lang="en-US" sz="1620" spc="-135" dirty="0">
                <a:solidFill>
                  <a:schemeClr val="bg2"/>
                </a:solidFill>
                <a:latin typeface="BITSTREAM VERA SANS MONO" panose="020B0609030804020204" pitchFamily="49" charset="0"/>
              </a:rPr>
              <a:t>Caused by the induced transitive dependencies</a:t>
            </a:r>
          </a:p>
          <a:p>
            <a:pPr marL="720083" lvl="1" indent="-308607">
              <a:lnSpc>
                <a:spcPct val="150000"/>
              </a:lnSpc>
              <a:buFont typeface="Wingdings" pitchFamily="2" charset="2"/>
              <a:buChar char="§"/>
            </a:pPr>
            <a:r>
              <a:rPr lang="en-US" sz="1620" spc="-135" dirty="0">
                <a:solidFill>
                  <a:schemeClr val="bg2"/>
                </a:solidFill>
                <a:latin typeface="BITSTREAM VERA SANS MONO" panose="020B0609030804020204" pitchFamily="49" charset="0"/>
              </a:rPr>
              <a:t>Caused by the heritage mechanism of multi-module projects</a:t>
            </a:r>
          </a:p>
          <a:p>
            <a:pPr marL="720083" lvl="1" indent="-308607">
              <a:lnSpc>
                <a:spcPct val="150000"/>
              </a:lnSpc>
              <a:buFont typeface="Wingdings" pitchFamily="2" charset="2"/>
              <a:buChar char="§"/>
            </a:pPr>
            <a:r>
              <a:rPr lang="en-US" sz="1620" spc="-135" dirty="0">
                <a:solidFill>
                  <a:schemeClr val="bg2"/>
                </a:solidFill>
                <a:latin typeface="BITSTREAM VERA SANS MONO" panose="020B0609030804020204" pitchFamily="49" charset="0"/>
              </a:rPr>
              <a:t>Caused by software development practices</a:t>
            </a:r>
          </a:p>
          <a:p>
            <a:pPr marL="308607" indent="-308607">
              <a:lnSpc>
                <a:spcPct val="150000"/>
              </a:lnSpc>
              <a:buFont typeface="Arial" panose="020B0604020202020204" pitchFamily="34" charset="0"/>
              <a:buChar char="•"/>
            </a:pPr>
            <a:r>
              <a:rPr lang="en-GB" spc="-135" dirty="0">
                <a:solidFill>
                  <a:schemeClr val="bg2"/>
                </a:solidFill>
                <a:latin typeface="BITSTREAM VERA SANS MONO" panose="020B0609030804020204" pitchFamily="49" charset="0"/>
              </a:rPr>
              <a:t>Software developers care</a:t>
            </a: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For security</a:t>
            </a: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For performance</a:t>
            </a:r>
          </a:p>
          <a:p>
            <a:pPr marL="308607" indent="-308607">
              <a:lnSpc>
                <a:spcPct val="150000"/>
              </a:lnSpc>
              <a:buFont typeface="Arial" panose="020B0604020202020204" pitchFamily="34" charset="0"/>
              <a:buChar char="•"/>
            </a:pPr>
            <a:r>
              <a:rPr lang="en-GB" spc="-135" dirty="0" err="1">
                <a:solidFill>
                  <a:schemeClr val="bg2"/>
                </a:solidFill>
                <a:latin typeface="BITSTREAM VERA SANS MONO" panose="020B0609030804020204" pitchFamily="49" charset="0"/>
              </a:rPr>
              <a:t>DepClean</a:t>
            </a:r>
            <a:endParaRPr lang="en-GB" spc="-135" dirty="0">
              <a:solidFill>
                <a:schemeClr val="bg2"/>
              </a:solidFill>
              <a:latin typeface="BITSTREAM VERA SANS MONO" panose="020B0609030804020204" pitchFamily="49" charset="0"/>
            </a:endParaRPr>
          </a:p>
          <a:p>
            <a:pPr marL="720083" lvl="1" indent="-308607">
              <a:lnSpc>
                <a:spcPct val="150000"/>
              </a:lnSpc>
              <a:buFont typeface="Wingdings" pitchFamily="2" charset="2"/>
              <a:buChar char="§"/>
            </a:pPr>
            <a:r>
              <a:rPr lang="en-GB" sz="1620" spc="-135" dirty="0">
                <a:solidFill>
                  <a:schemeClr val="bg2"/>
                </a:solidFill>
                <a:latin typeface="BITSTREAM VERA SANS MONO" panose="020B0609030804020204" pitchFamily="49" charset="0"/>
              </a:rPr>
              <a:t>Automatically detects and removes bloated dependencies</a:t>
            </a:r>
            <a:endParaRPr lang="en-SE" sz="1620" spc="-135" dirty="0">
              <a:solidFill>
                <a:schemeClr val="bg2"/>
              </a:solidFill>
              <a:latin typeface="BITSTREAM VERA SANS MONO" panose="020B0609030804020204" pitchFamily="49" charset="0"/>
            </a:endParaRPr>
          </a:p>
          <a:p>
            <a:pPr lvl="1">
              <a:lnSpc>
                <a:spcPct val="150000"/>
              </a:lnSpc>
            </a:pPr>
            <a:endParaRPr lang="en-SE" spc="-135" dirty="0">
              <a:solidFill>
                <a:schemeClr val="bg2"/>
              </a:solidFill>
              <a:latin typeface="BITSTREAM VERA SANS MONO" panose="020B0609030804020204" pitchFamily="49" charset="0"/>
            </a:endParaRPr>
          </a:p>
          <a:p>
            <a:pPr lvl="1">
              <a:lnSpc>
                <a:spcPct val="150000"/>
              </a:lnSpc>
            </a:pPr>
            <a:endParaRPr lang="en-SE" spc="-135" dirty="0">
              <a:solidFill>
                <a:schemeClr val="bg2"/>
              </a:solidFill>
              <a:latin typeface="BITSTREAM VERA SANS MONO" panose="020B0609030804020204" pitchFamily="49" charset="0"/>
            </a:endParaRPr>
          </a:p>
        </p:txBody>
      </p:sp>
      <p:sp>
        <p:nvSpPr>
          <p:cNvPr id="9" name="Title 1">
            <a:extLst>
              <a:ext uri="{FF2B5EF4-FFF2-40B4-BE49-F238E27FC236}">
                <a16:creationId xmlns:a16="http://schemas.microsoft.com/office/drawing/2014/main" id="{B62D804D-0D33-064E-968F-5A06D50DD5A8}"/>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Conclusion</a:t>
            </a:r>
          </a:p>
        </p:txBody>
      </p:sp>
    </p:spTree>
    <p:extLst>
      <p:ext uri="{BB962C8B-B14F-4D97-AF65-F5344CB8AC3E}">
        <p14:creationId xmlns:p14="http://schemas.microsoft.com/office/powerpoint/2010/main" val="2493476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anim calcmode="lin" valueType="num">
                                      <p:cBhvr additive="base">
                                        <p:cTn id="19" dur="500" fill="hold"/>
                                        <p:tgtEl>
                                          <p:spTgt spid="6">
                                            <p:txEl>
                                              <p:pRg st="4" end="4"/>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6">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nodeType="clickEffect">
                                  <p:stCondLst>
                                    <p:cond delay="0"/>
                                  </p:stCondLst>
                                  <p:childTnLst>
                                    <p:set>
                                      <p:cBhvr>
                                        <p:cTn id="32" dur="1" fill="hold">
                                          <p:stCondLst>
                                            <p:cond delay="0"/>
                                          </p:stCondLst>
                                        </p:cTn>
                                        <p:tgtEl>
                                          <p:spTgt spid="6">
                                            <p:txEl>
                                              <p:pRg st="7" end="7"/>
                                            </p:txEl>
                                          </p:spTgt>
                                        </p:tgtEl>
                                        <p:attrNameLst>
                                          <p:attrName>style.visibility</p:attrName>
                                        </p:attrNameLst>
                                      </p:cBhvr>
                                      <p:to>
                                        <p:strVal val="visible"/>
                                      </p:to>
                                    </p:set>
                                    <p:anim calcmode="lin" valueType="num">
                                      <p:cBhvr additive="base">
                                        <p:cTn id="33" dur="500" fill="hold"/>
                                        <p:tgtEl>
                                          <p:spTgt spid="6">
                                            <p:txEl>
                                              <p:pRg st="7" end="7"/>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6">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37</a:t>
            </a:fld>
            <a:endParaRPr lang="en-SE"/>
          </a:p>
        </p:txBody>
      </p:sp>
      <p:sp>
        <p:nvSpPr>
          <p:cNvPr id="15" name="Rectangle 14">
            <a:extLst>
              <a:ext uri="{FF2B5EF4-FFF2-40B4-BE49-F238E27FC236}">
                <a16:creationId xmlns:a16="http://schemas.microsoft.com/office/drawing/2014/main" id="{B6C2B7B6-7941-0844-8A03-FDF2B51664E7}"/>
              </a:ext>
            </a:extLst>
          </p:cNvPr>
          <p:cNvSpPr/>
          <p:nvPr/>
        </p:nvSpPr>
        <p:spPr>
          <a:xfrm>
            <a:off x="457200" y="2087003"/>
            <a:ext cx="7200900" cy="584775"/>
          </a:xfrm>
          <a:prstGeom prst="rect">
            <a:avLst/>
          </a:prstGeom>
        </p:spPr>
        <p:txBody>
          <a:bodyPr wrap="square">
            <a:spAutoFit/>
          </a:bodyPr>
          <a:lstStyle/>
          <a:p>
            <a:pPr algn="ctr"/>
            <a:r>
              <a:rPr lang="en-SE" sz="3200" dirty="0">
                <a:solidFill>
                  <a:schemeClr val="bg2"/>
                </a:solidFill>
                <a:latin typeface="BITSTREAM VERA SANS MONO" panose="020B0609030804020204" pitchFamily="49" charset="0"/>
              </a:rPr>
              <a:t>Demo time!</a:t>
            </a:r>
          </a:p>
        </p:txBody>
      </p:sp>
      <p:sp>
        <p:nvSpPr>
          <p:cNvPr id="6" name="Rectangle 5">
            <a:extLst>
              <a:ext uri="{FF2B5EF4-FFF2-40B4-BE49-F238E27FC236}">
                <a16:creationId xmlns:a16="http://schemas.microsoft.com/office/drawing/2014/main" id="{D6F22F2A-3C6D-6246-AA1D-018A5C71F907}"/>
              </a:ext>
            </a:extLst>
          </p:cNvPr>
          <p:cNvSpPr/>
          <p:nvPr/>
        </p:nvSpPr>
        <p:spPr>
          <a:xfrm>
            <a:off x="457200" y="2652760"/>
            <a:ext cx="7123670" cy="338554"/>
          </a:xfrm>
          <a:prstGeom prst="rect">
            <a:avLst/>
          </a:prstGeom>
        </p:spPr>
        <p:txBody>
          <a:bodyPr wrap="square">
            <a:spAutoFit/>
          </a:bodyPr>
          <a:lstStyle/>
          <a:p>
            <a:pPr algn="ctr"/>
            <a:r>
              <a:rPr lang="en-SE" sz="1600" dirty="0">
                <a:solidFill>
                  <a:schemeClr val="bg2"/>
                </a:solidFill>
                <a:latin typeface="BITSTREAM VERA SANS MONO" panose="020B0609030804020204" pitchFamily="49" charset="0"/>
              </a:rPr>
              <a:t>DepClean in action</a:t>
            </a:r>
          </a:p>
        </p:txBody>
      </p:sp>
    </p:spTree>
    <p:extLst>
      <p:ext uri="{BB962C8B-B14F-4D97-AF65-F5344CB8AC3E}">
        <p14:creationId xmlns:p14="http://schemas.microsoft.com/office/powerpoint/2010/main" val="2333765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6A98712-C705-854D-8C71-8CB1DFF3F4AA}"/>
              </a:ext>
            </a:extLst>
          </p:cNvPr>
          <p:cNvSpPr/>
          <p:nvPr/>
        </p:nvSpPr>
        <p:spPr>
          <a:xfrm>
            <a:off x="0" y="2087003"/>
            <a:ext cx="8731405" cy="584775"/>
          </a:xfrm>
          <a:prstGeom prst="rect">
            <a:avLst/>
          </a:prstGeom>
        </p:spPr>
        <p:txBody>
          <a:bodyPr wrap="square">
            <a:spAutoFit/>
          </a:bodyPr>
          <a:lstStyle/>
          <a:p>
            <a:pPr algn="ctr"/>
            <a:r>
              <a:rPr lang="en-SE" sz="3200" dirty="0">
                <a:solidFill>
                  <a:schemeClr val="bg2"/>
                </a:solidFill>
                <a:latin typeface="BITSTREAM VERA SANS MONO" panose="020B0609030804020204" pitchFamily="49" charset="0"/>
              </a:rPr>
              <a:t>Thanks!</a:t>
            </a:r>
          </a:p>
        </p:txBody>
      </p:sp>
    </p:spTree>
    <p:extLst>
      <p:ext uri="{BB962C8B-B14F-4D97-AF65-F5344CB8AC3E}">
        <p14:creationId xmlns:p14="http://schemas.microsoft.com/office/powerpoint/2010/main" val="306781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6C2B7B6-7941-0844-8A03-FDF2B51664E7}"/>
              </a:ext>
            </a:extLst>
          </p:cNvPr>
          <p:cNvSpPr/>
          <p:nvPr/>
        </p:nvSpPr>
        <p:spPr>
          <a:xfrm>
            <a:off x="1365422" y="2087002"/>
            <a:ext cx="6292678" cy="978729"/>
          </a:xfrm>
          <a:prstGeom prst="rect">
            <a:avLst/>
          </a:prstGeom>
        </p:spPr>
        <p:txBody>
          <a:bodyPr wrap="square">
            <a:spAutoFit/>
          </a:bodyPr>
          <a:lstStyle/>
          <a:p>
            <a:r>
              <a:rPr lang="en-SE" sz="2880" dirty="0">
                <a:solidFill>
                  <a:schemeClr val="bg2"/>
                </a:solidFill>
                <a:latin typeface="BITSTREAM VERA SANS MONO" panose="020B0609030804020204" pitchFamily="49" charset="0"/>
              </a:rPr>
              <a:t>How many dependencies do we actually use?</a:t>
            </a:r>
          </a:p>
        </p:txBody>
      </p:sp>
      <p:sp>
        <p:nvSpPr>
          <p:cNvPr id="9" name="Slide Number Placeholder 3">
            <a:extLst>
              <a:ext uri="{FF2B5EF4-FFF2-40B4-BE49-F238E27FC236}">
                <a16:creationId xmlns:a16="http://schemas.microsoft.com/office/drawing/2014/main" id="{B9C5C6EA-1592-024A-A3D8-2C536B21599E}"/>
              </a:ext>
            </a:extLst>
          </p:cNvPr>
          <p:cNvSpPr>
            <a:spLocks noGrp="1"/>
          </p:cNvSpPr>
          <p:nvPr>
            <p:ph type="sldNum" sz="quarter" idx="12"/>
          </p:nvPr>
        </p:nvSpPr>
        <p:spPr>
          <a:xfrm>
            <a:off x="6926872" y="4767263"/>
            <a:ext cx="2057400" cy="273844"/>
          </a:xfrm>
        </p:spPr>
        <p:txBody>
          <a:bodyPr/>
          <a:lstStyle/>
          <a:p>
            <a:fld id="{591D6909-C27F-084D-9F73-E3F585F51510}" type="slidenum">
              <a:rPr lang="en-SE" smtClean="0"/>
              <a:pPr/>
              <a:t>3</a:t>
            </a:fld>
            <a:endParaRPr lang="en-SE" dirty="0"/>
          </a:p>
        </p:txBody>
      </p:sp>
    </p:spTree>
    <p:extLst>
      <p:ext uri="{BB962C8B-B14F-4D97-AF65-F5344CB8AC3E}">
        <p14:creationId xmlns:p14="http://schemas.microsoft.com/office/powerpoint/2010/main" val="936461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0B453-9C54-4E4A-B398-9B266C2FDFCE}"/>
              </a:ext>
            </a:extLst>
          </p:cNvPr>
          <p:cNvSpPr>
            <a:spLocks noGrp="1"/>
          </p:cNvSpPr>
          <p:nvPr>
            <p:ph type="title"/>
          </p:nvPr>
        </p:nvSpPr>
        <p:spPr>
          <a:xfrm>
            <a:off x="1451193" y="206795"/>
            <a:ext cx="7098030" cy="579342"/>
          </a:xfrm>
        </p:spPr>
        <p:txBody>
          <a:bodyPr>
            <a:noAutofit/>
          </a:bodyPr>
          <a:lstStyle/>
          <a:p>
            <a:r>
              <a:rPr lang="en-SE" sz="2520" dirty="0">
                <a:solidFill>
                  <a:schemeClr val="bg2"/>
                </a:solidFill>
              </a:rPr>
              <a:t>Open methodological </a:t>
            </a:r>
            <a:br>
              <a:rPr lang="en-SE" sz="2520" dirty="0">
                <a:solidFill>
                  <a:schemeClr val="bg2"/>
                </a:solidFill>
              </a:rPr>
            </a:br>
            <a:r>
              <a:rPr lang="en-SE" sz="2520" dirty="0">
                <a:solidFill>
                  <a:schemeClr val="bg2"/>
                </a:solidFill>
              </a:rPr>
              <a:t>questions</a:t>
            </a:r>
            <a:endParaRPr lang="en-SE" sz="2160" dirty="0">
              <a:solidFill>
                <a:schemeClr val="bg2"/>
              </a:solidFill>
            </a:endParaRPr>
          </a:p>
        </p:txBody>
      </p:sp>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39</a:t>
            </a:fld>
            <a:endParaRPr lang="en-SE"/>
          </a:p>
        </p:txBody>
      </p:sp>
      <p:sp>
        <p:nvSpPr>
          <p:cNvPr id="6" name="TextBox 5">
            <a:extLst>
              <a:ext uri="{FF2B5EF4-FFF2-40B4-BE49-F238E27FC236}">
                <a16:creationId xmlns:a16="http://schemas.microsoft.com/office/drawing/2014/main" id="{D57F712F-795E-9945-9EC4-E04A84851490}"/>
              </a:ext>
            </a:extLst>
          </p:cNvPr>
          <p:cNvSpPr txBox="1"/>
          <p:nvPr/>
        </p:nvSpPr>
        <p:spPr>
          <a:xfrm>
            <a:off x="820147" y="1198568"/>
            <a:ext cx="7680960" cy="4199548"/>
          </a:xfrm>
          <a:prstGeom prst="rect">
            <a:avLst/>
          </a:prstGeom>
          <a:noFill/>
        </p:spPr>
        <p:txBody>
          <a:bodyPr wrap="square" rtlCol="0">
            <a:spAutoFit/>
          </a:bodyPr>
          <a:lstStyle/>
          <a:p>
            <a:pPr marL="308607" indent="-308607">
              <a:lnSpc>
                <a:spcPct val="150000"/>
              </a:lnSpc>
              <a:buFont typeface="Arial" panose="020B0604020202020204" pitchFamily="34" charset="0"/>
              <a:buChar char="•"/>
            </a:pPr>
            <a:endParaRPr lang="en-US" spc="-135" dirty="0">
              <a:solidFill>
                <a:schemeClr val="bg2"/>
              </a:solidFill>
              <a:latin typeface="BITSTREAM VERA SANS MONO" panose="020B0609030804020204" pitchFamily="49" charset="0"/>
            </a:endParaRPr>
          </a:p>
          <a:p>
            <a:pPr marL="308607" indent="-308607">
              <a:lnSpc>
                <a:spcPct val="150000"/>
              </a:lnSpc>
              <a:buFont typeface="Arial" panose="020B0604020202020204" pitchFamily="34" charset="0"/>
              <a:buChar char="•"/>
            </a:pPr>
            <a:r>
              <a:rPr lang="en-US" spc="-135" dirty="0">
                <a:solidFill>
                  <a:schemeClr val="bg2"/>
                </a:solidFill>
                <a:latin typeface="BITSTREAM VERA SANS MONO" panose="020B0609030804020204" pitchFamily="49" charset="0"/>
              </a:rPr>
              <a:t>When to analyze dependency bloat? </a:t>
            </a:r>
          </a:p>
          <a:p>
            <a:pPr marL="308607" indent="-308607">
              <a:lnSpc>
                <a:spcPct val="150000"/>
              </a:lnSpc>
              <a:buFont typeface="Arial" panose="020B0604020202020204" pitchFamily="34" charset="0"/>
              <a:buChar char="•"/>
            </a:pPr>
            <a:endParaRPr lang="en-US" spc="-135" dirty="0">
              <a:solidFill>
                <a:schemeClr val="bg2"/>
              </a:solidFill>
              <a:latin typeface="BITSTREAM VERA SANS MONO" panose="020B0609030804020204" pitchFamily="49" charset="0"/>
            </a:endParaRPr>
          </a:p>
          <a:p>
            <a:pPr marL="308607" indent="-308607">
              <a:lnSpc>
                <a:spcPct val="150000"/>
              </a:lnSpc>
              <a:buFont typeface="Arial" panose="020B0604020202020204" pitchFamily="34" charset="0"/>
              <a:buChar char="•"/>
            </a:pPr>
            <a:r>
              <a:rPr lang="en-GB" spc="-135" dirty="0">
                <a:solidFill>
                  <a:schemeClr val="bg2"/>
                </a:solidFill>
                <a:latin typeface="BITSTREAM VERA SANS MONO" panose="020B0609030804020204" pitchFamily="49" charset="0"/>
              </a:rPr>
              <a:t>Who is responsible for debloat direct, inherited, and transitive dependencies?</a:t>
            </a:r>
          </a:p>
          <a:p>
            <a:pPr marL="308607" indent="-308607">
              <a:lnSpc>
                <a:spcPct val="150000"/>
              </a:lnSpc>
              <a:buFont typeface="Arial" panose="020B0604020202020204" pitchFamily="34" charset="0"/>
              <a:buChar char="•"/>
            </a:pPr>
            <a:endParaRPr lang="en-GB" spc="-135" dirty="0">
              <a:solidFill>
                <a:schemeClr val="bg2"/>
              </a:solidFill>
              <a:latin typeface="BITSTREAM VERA SANS MONO" panose="020B0609030804020204" pitchFamily="49" charset="0"/>
            </a:endParaRPr>
          </a:p>
          <a:p>
            <a:pPr marL="308607" indent="-308607">
              <a:lnSpc>
                <a:spcPct val="150000"/>
              </a:lnSpc>
              <a:buFont typeface="Arial" panose="020B0604020202020204" pitchFamily="34" charset="0"/>
              <a:buChar char="•"/>
            </a:pPr>
            <a:r>
              <a:rPr lang="en-GB" spc="-135" dirty="0">
                <a:solidFill>
                  <a:schemeClr val="bg2"/>
                </a:solidFill>
                <a:latin typeface="BITSTREAM VERA SANS MONO" panose="020B0609030804020204" pitchFamily="49" charset="0"/>
              </a:rPr>
              <a:t>How to properly manage complex dependency trees to avoid dependency bloat?</a:t>
            </a:r>
            <a:endParaRPr lang="en-SE" sz="1620" spc="-135" dirty="0">
              <a:solidFill>
                <a:schemeClr val="bg2"/>
              </a:solidFill>
              <a:latin typeface="BITSTREAM VERA SANS MONO" panose="020B0609030804020204" pitchFamily="49" charset="0"/>
            </a:endParaRPr>
          </a:p>
          <a:p>
            <a:pPr lvl="1">
              <a:lnSpc>
                <a:spcPct val="150000"/>
              </a:lnSpc>
            </a:pPr>
            <a:endParaRPr lang="en-SE" spc="-135" dirty="0">
              <a:solidFill>
                <a:schemeClr val="bg2"/>
              </a:solidFill>
              <a:latin typeface="BITSTREAM VERA SANS MONO" panose="020B0609030804020204" pitchFamily="49" charset="0"/>
            </a:endParaRPr>
          </a:p>
          <a:p>
            <a:pPr lvl="1">
              <a:lnSpc>
                <a:spcPct val="150000"/>
              </a:lnSpc>
            </a:pPr>
            <a:endParaRPr lang="en-SE" spc="-135" dirty="0">
              <a:solidFill>
                <a:schemeClr val="bg2"/>
              </a:solidFill>
              <a:latin typeface="BITSTREAM VERA SANS MONO" panose="020B0609030804020204" pitchFamily="49" charset="0"/>
            </a:endParaRPr>
          </a:p>
        </p:txBody>
      </p:sp>
    </p:spTree>
    <p:extLst>
      <p:ext uri="{BB962C8B-B14F-4D97-AF65-F5344CB8AC3E}">
        <p14:creationId xmlns:p14="http://schemas.microsoft.com/office/powerpoint/2010/main" val="16162707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Box 41">
            <a:extLst>
              <a:ext uri="{FF2B5EF4-FFF2-40B4-BE49-F238E27FC236}">
                <a16:creationId xmlns:a16="http://schemas.microsoft.com/office/drawing/2014/main" id="{A1B73D70-C268-F24B-9C61-E5B28B5B9C8C}"/>
              </a:ext>
            </a:extLst>
          </p:cNvPr>
          <p:cNvSpPr txBox="1"/>
          <p:nvPr/>
        </p:nvSpPr>
        <p:spPr>
          <a:xfrm>
            <a:off x="753762" y="3952699"/>
            <a:ext cx="7601556" cy="863451"/>
          </a:xfrm>
          <a:prstGeom prst="rect">
            <a:avLst/>
          </a:prstGeom>
          <a:solidFill>
            <a:srgbClr val="1954A6"/>
          </a:solidFill>
          <a:ln>
            <a:solidFill>
              <a:schemeClr val="bg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sz="1600" spc="-150">
                <a:solidFill>
                  <a:schemeClr val="bg2"/>
                </a:solidFill>
                <a:latin typeface="BITSTREAM VERA SANS MONO" panose="020B0609030804020204" pitchFamily="49" charset="0"/>
                <a:ea typeface="Palatino" pitchFamily="2" charset="7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r"/>
            <a:r>
              <a:rPr lang="en-SE" sz="1350" dirty="0"/>
              <a:t>Transitive dependencies</a:t>
            </a:r>
          </a:p>
        </p:txBody>
      </p:sp>
      <p:sp>
        <p:nvSpPr>
          <p:cNvPr id="45" name="TextBox 44">
            <a:extLst>
              <a:ext uri="{FF2B5EF4-FFF2-40B4-BE49-F238E27FC236}">
                <a16:creationId xmlns:a16="http://schemas.microsoft.com/office/drawing/2014/main" id="{24CFE971-01E4-0448-BEFC-066A9F312995}"/>
              </a:ext>
            </a:extLst>
          </p:cNvPr>
          <p:cNvSpPr txBox="1"/>
          <p:nvPr/>
        </p:nvSpPr>
        <p:spPr>
          <a:xfrm>
            <a:off x="5039738" y="1742112"/>
            <a:ext cx="3321296" cy="852824"/>
          </a:xfrm>
          <a:prstGeom prst="rect">
            <a:avLst/>
          </a:prstGeom>
          <a:solidFill>
            <a:srgbClr val="1954A6"/>
          </a:solidFill>
          <a:ln>
            <a:solidFill>
              <a:schemeClr val="bg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sz="2400" spc="-150">
                <a:solidFill>
                  <a:schemeClr val="bg2"/>
                </a:solidFill>
                <a:latin typeface="BITSTREAM VERA SANS MONO" panose="020B0609030804020204" pitchFamily="49" charset="0"/>
                <a:ea typeface="Palatino" pitchFamily="2" charset="7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r"/>
            <a:r>
              <a:rPr lang="en-SE" sz="1350" dirty="0"/>
              <a:t>Inherited dependency</a:t>
            </a:r>
          </a:p>
        </p:txBody>
      </p:sp>
      <p:sp>
        <p:nvSpPr>
          <p:cNvPr id="41" name="TextBox 40">
            <a:extLst>
              <a:ext uri="{FF2B5EF4-FFF2-40B4-BE49-F238E27FC236}">
                <a16:creationId xmlns:a16="http://schemas.microsoft.com/office/drawing/2014/main" id="{6D478A88-92E2-7C47-8668-417DBFF103EB}"/>
              </a:ext>
            </a:extLst>
          </p:cNvPr>
          <p:cNvSpPr txBox="1"/>
          <p:nvPr/>
        </p:nvSpPr>
        <p:spPr>
          <a:xfrm>
            <a:off x="1514513" y="2886368"/>
            <a:ext cx="6846522" cy="863451"/>
          </a:xfrm>
          <a:prstGeom prst="rect">
            <a:avLst/>
          </a:prstGeom>
          <a:solidFill>
            <a:srgbClr val="1954A6"/>
          </a:solidFill>
          <a:ln>
            <a:solidFill>
              <a:schemeClr val="bg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defRPr sz="2400" spc="-150">
                <a:solidFill>
                  <a:schemeClr val="bg2"/>
                </a:solidFill>
                <a:latin typeface="BITSTREAM VERA SANS MONO" panose="020B0609030804020204" pitchFamily="49" charset="0"/>
                <a:ea typeface="Palatino" pitchFamily="2" charset="77"/>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r"/>
            <a:r>
              <a:rPr lang="en-SE" sz="1350" dirty="0"/>
              <a:t>Direct dependencies</a:t>
            </a:r>
          </a:p>
        </p:txBody>
      </p:sp>
      <p:sp>
        <p:nvSpPr>
          <p:cNvPr id="2" name="Title 1">
            <a:extLst>
              <a:ext uri="{FF2B5EF4-FFF2-40B4-BE49-F238E27FC236}">
                <a16:creationId xmlns:a16="http://schemas.microsoft.com/office/drawing/2014/main" id="{B440B453-9C54-4E4A-B398-9B266C2FDFCE}"/>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Dependency tree</a:t>
            </a:r>
          </a:p>
        </p:txBody>
      </p:sp>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4</a:t>
            </a:fld>
            <a:endParaRPr lang="en-SE" dirty="0"/>
          </a:p>
        </p:txBody>
      </p:sp>
      <p:sp>
        <p:nvSpPr>
          <p:cNvPr id="6" name="Rounded Rectangle 5">
            <a:extLst>
              <a:ext uri="{FF2B5EF4-FFF2-40B4-BE49-F238E27FC236}">
                <a16:creationId xmlns:a16="http://schemas.microsoft.com/office/drawing/2014/main" id="{0E74A6CC-DCA0-874C-805C-6DF93843DFBA}"/>
              </a:ext>
            </a:extLst>
          </p:cNvPr>
          <p:cNvSpPr/>
          <p:nvPr/>
        </p:nvSpPr>
        <p:spPr>
          <a:xfrm>
            <a:off x="3230056" y="1882647"/>
            <a:ext cx="1082661" cy="579342"/>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7" name="Rounded Rectangle 6">
            <a:extLst>
              <a:ext uri="{FF2B5EF4-FFF2-40B4-BE49-F238E27FC236}">
                <a16:creationId xmlns:a16="http://schemas.microsoft.com/office/drawing/2014/main" id="{6B32C7BD-A3BF-4D47-813F-95AFDA0D7B09}"/>
              </a:ext>
            </a:extLst>
          </p:cNvPr>
          <p:cNvSpPr/>
          <p:nvPr/>
        </p:nvSpPr>
        <p:spPr>
          <a:xfrm>
            <a:off x="1708635"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8" name="Rounded Rectangle 7">
            <a:extLst>
              <a:ext uri="{FF2B5EF4-FFF2-40B4-BE49-F238E27FC236}">
                <a16:creationId xmlns:a16="http://schemas.microsoft.com/office/drawing/2014/main" id="{311EC953-31D8-B54A-B215-E2EA7B1D010B}"/>
              </a:ext>
            </a:extLst>
          </p:cNvPr>
          <p:cNvSpPr/>
          <p:nvPr/>
        </p:nvSpPr>
        <p:spPr>
          <a:xfrm>
            <a:off x="3230056"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9" name="Rounded Rectangle 8">
            <a:extLst>
              <a:ext uri="{FF2B5EF4-FFF2-40B4-BE49-F238E27FC236}">
                <a16:creationId xmlns:a16="http://schemas.microsoft.com/office/drawing/2014/main" id="{1A027F55-9DF5-FC44-9F8C-92B5CC9B8092}"/>
              </a:ext>
            </a:extLst>
          </p:cNvPr>
          <p:cNvSpPr/>
          <p:nvPr/>
        </p:nvSpPr>
        <p:spPr>
          <a:xfrm>
            <a:off x="4716318"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13" name="Curved Connector 12">
            <a:extLst>
              <a:ext uri="{FF2B5EF4-FFF2-40B4-BE49-F238E27FC236}">
                <a16:creationId xmlns:a16="http://schemas.microsoft.com/office/drawing/2014/main" id="{E648F74E-EBEE-1347-97DA-2DCC3B954E1A}"/>
              </a:ext>
            </a:extLst>
          </p:cNvPr>
          <p:cNvCxnSpPr>
            <a:cxnSpLocks/>
            <a:stCxn id="6" idx="2"/>
            <a:endCxn id="7" idx="0"/>
          </p:cNvCxnSpPr>
          <p:nvPr/>
        </p:nvCxnSpPr>
        <p:spPr>
          <a:xfrm rot="5400000">
            <a:off x="2738955" y="1973000"/>
            <a:ext cx="543443" cy="1521421"/>
          </a:xfrm>
          <a:prstGeom prst="curvedConnector3">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81EAD48C-5BAE-584E-85A5-95A8C5846A1D}"/>
              </a:ext>
            </a:extLst>
          </p:cNvPr>
          <p:cNvCxnSpPr>
            <a:cxnSpLocks/>
            <a:stCxn id="6" idx="2"/>
            <a:endCxn id="9" idx="0"/>
          </p:cNvCxnSpPr>
          <p:nvPr/>
        </p:nvCxnSpPr>
        <p:spPr>
          <a:xfrm rot="16200000" flipH="1">
            <a:off x="4242796" y="1990579"/>
            <a:ext cx="543443" cy="1486263"/>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17DD1A8-9D33-0444-868C-48A70727504A}"/>
              </a:ext>
            </a:extLst>
          </p:cNvPr>
          <p:cNvCxnSpPr>
            <a:cxnSpLocks/>
            <a:stCxn id="6" idx="2"/>
            <a:endCxn id="8" idx="0"/>
          </p:cNvCxnSpPr>
          <p:nvPr/>
        </p:nvCxnSpPr>
        <p:spPr>
          <a:xfrm>
            <a:off x="3771385" y="2461990"/>
            <a:ext cx="0" cy="543443"/>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044CDC4E-288E-1D47-83AF-D6C65AF56154}"/>
              </a:ext>
            </a:extLst>
          </p:cNvPr>
          <p:cNvSpPr/>
          <p:nvPr/>
        </p:nvSpPr>
        <p:spPr>
          <a:xfrm>
            <a:off x="246934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21" name="Rounded Rectangle 20">
            <a:extLst>
              <a:ext uri="{FF2B5EF4-FFF2-40B4-BE49-F238E27FC236}">
                <a16:creationId xmlns:a16="http://schemas.microsoft.com/office/drawing/2014/main" id="{A9E6994E-507D-3742-8EB3-0C952A2AF95B}"/>
              </a:ext>
            </a:extLst>
          </p:cNvPr>
          <p:cNvSpPr/>
          <p:nvPr/>
        </p:nvSpPr>
        <p:spPr>
          <a:xfrm>
            <a:off x="93195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2" name="Curved Connector 21">
            <a:extLst>
              <a:ext uri="{FF2B5EF4-FFF2-40B4-BE49-F238E27FC236}">
                <a16:creationId xmlns:a16="http://schemas.microsoft.com/office/drawing/2014/main" id="{78D4DDD0-F05E-B844-94FD-D3227C5C87BD}"/>
              </a:ext>
            </a:extLst>
          </p:cNvPr>
          <p:cNvCxnSpPr>
            <a:cxnSpLocks/>
            <a:stCxn id="7" idx="2"/>
            <a:endCxn id="21" idx="0"/>
          </p:cNvCxnSpPr>
          <p:nvPr/>
        </p:nvCxnSpPr>
        <p:spPr>
          <a:xfrm rot="5400000">
            <a:off x="1589904" y="3468156"/>
            <a:ext cx="543443" cy="776679"/>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urved Connector 24">
            <a:extLst>
              <a:ext uri="{FF2B5EF4-FFF2-40B4-BE49-F238E27FC236}">
                <a16:creationId xmlns:a16="http://schemas.microsoft.com/office/drawing/2014/main" id="{29A147B0-C8ED-D143-ACFF-DBD8E18C2C88}"/>
              </a:ext>
            </a:extLst>
          </p:cNvPr>
          <p:cNvCxnSpPr>
            <a:cxnSpLocks/>
            <a:stCxn id="7" idx="2"/>
            <a:endCxn id="20" idx="0"/>
          </p:cNvCxnSpPr>
          <p:nvPr/>
        </p:nvCxnSpPr>
        <p:spPr>
          <a:xfrm rot="16200000" flipH="1">
            <a:off x="2358600" y="3476138"/>
            <a:ext cx="543443" cy="760711"/>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B85692BA-1C26-4D42-9DFE-386D0D2C8309}"/>
              </a:ext>
            </a:extLst>
          </p:cNvPr>
          <p:cNvSpPr/>
          <p:nvPr/>
        </p:nvSpPr>
        <p:spPr>
          <a:xfrm>
            <a:off x="4716318" y="4128216"/>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9" name="Straight Arrow Connector 28">
            <a:extLst>
              <a:ext uri="{FF2B5EF4-FFF2-40B4-BE49-F238E27FC236}">
                <a16:creationId xmlns:a16="http://schemas.microsoft.com/office/drawing/2014/main" id="{5841C1F1-D79C-2E4A-9641-22C76FC0A7FE}"/>
              </a:ext>
            </a:extLst>
          </p:cNvPr>
          <p:cNvCxnSpPr>
            <a:cxnSpLocks/>
            <a:stCxn id="9" idx="2"/>
            <a:endCxn id="28" idx="0"/>
          </p:cNvCxnSpPr>
          <p:nvPr/>
        </p:nvCxnSpPr>
        <p:spPr>
          <a:xfrm flipH="1">
            <a:off x="5257648" y="3584773"/>
            <a:ext cx="1" cy="543442"/>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998AF2F3-1055-CB48-A948-656397C6B5B4}"/>
              </a:ext>
            </a:extLst>
          </p:cNvPr>
          <p:cNvSpPr/>
          <p:nvPr/>
        </p:nvSpPr>
        <p:spPr>
          <a:xfrm>
            <a:off x="3585690" y="2004572"/>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P</a:t>
            </a:r>
          </a:p>
        </p:txBody>
      </p:sp>
      <p:sp>
        <p:nvSpPr>
          <p:cNvPr id="34" name="Oval 33">
            <a:extLst>
              <a:ext uri="{FF2B5EF4-FFF2-40B4-BE49-F238E27FC236}">
                <a16:creationId xmlns:a16="http://schemas.microsoft.com/office/drawing/2014/main" id="{A1D20211-9C86-7244-BBEF-D25836E64BCE}"/>
              </a:ext>
            </a:extLst>
          </p:cNvPr>
          <p:cNvSpPr/>
          <p:nvPr/>
        </p:nvSpPr>
        <p:spPr>
          <a:xfrm>
            <a:off x="2064269" y="3107695"/>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A</a:t>
            </a:r>
          </a:p>
        </p:txBody>
      </p:sp>
      <p:sp>
        <p:nvSpPr>
          <p:cNvPr id="35" name="Oval 34">
            <a:extLst>
              <a:ext uri="{FF2B5EF4-FFF2-40B4-BE49-F238E27FC236}">
                <a16:creationId xmlns:a16="http://schemas.microsoft.com/office/drawing/2014/main" id="{5FE86A37-25B0-6A42-8CE5-BE2550EFB4E1}"/>
              </a:ext>
            </a:extLst>
          </p:cNvPr>
          <p:cNvSpPr/>
          <p:nvPr/>
        </p:nvSpPr>
        <p:spPr>
          <a:xfrm>
            <a:off x="3585689" y="3122789"/>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B</a:t>
            </a:r>
          </a:p>
        </p:txBody>
      </p:sp>
      <p:sp>
        <p:nvSpPr>
          <p:cNvPr id="36" name="Oval 35">
            <a:extLst>
              <a:ext uri="{FF2B5EF4-FFF2-40B4-BE49-F238E27FC236}">
                <a16:creationId xmlns:a16="http://schemas.microsoft.com/office/drawing/2014/main" id="{6866E3ED-B4FF-FA4B-9A37-91C4E2697E97}"/>
              </a:ext>
            </a:extLst>
          </p:cNvPr>
          <p:cNvSpPr/>
          <p:nvPr/>
        </p:nvSpPr>
        <p:spPr>
          <a:xfrm>
            <a:off x="5071952" y="3122789"/>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C</a:t>
            </a:r>
          </a:p>
        </p:txBody>
      </p:sp>
      <p:sp>
        <p:nvSpPr>
          <p:cNvPr id="37" name="Oval 36">
            <a:extLst>
              <a:ext uri="{FF2B5EF4-FFF2-40B4-BE49-F238E27FC236}">
                <a16:creationId xmlns:a16="http://schemas.microsoft.com/office/drawing/2014/main" id="{D21BC31E-0739-944D-B2D3-727DA8F6BC06}"/>
              </a:ext>
            </a:extLst>
          </p:cNvPr>
          <p:cNvSpPr/>
          <p:nvPr/>
        </p:nvSpPr>
        <p:spPr>
          <a:xfrm>
            <a:off x="1287591" y="4234626"/>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D</a:t>
            </a:r>
          </a:p>
        </p:txBody>
      </p:sp>
      <p:sp>
        <p:nvSpPr>
          <p:cNvPr id="38" name="Oval 37">
            <a:extLst>
              <a:ext uri="{FF2B5EF4-FFF2-40B4-BE49-F238E27FC236}">
                <a16:creationId xmlns:a16="http://schemas.microsoft.com/office/drawing/2014/main" id="{2393A7F7-283E-6A41-8696-37C04498C7DF}"/>
              </a:ext>
            </a:extLst>
          </p:cNvPr>
          <p:cNvSpPr/>
          <p:nvPr/>
        </p:nvSpPr>
        <p:spPr>
          <a:xfrm>
            <a:off x="2823290" y="4221503"/>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E</a:t>
            </a:r>
          </a:p>
        </p:txBody>
      </p:sp>
      <p:sp>
        <p:nvSpPr>
          <p:cNvPr id="39" name="Oval 38">
            <a:extLst>
              <a:ext uri="{FF2B5EF4-FFF2-40B4-BE49-F238E27FC236}">
                <a16:creationId xmlns:a16="http://schemas.microsoft.com/office/drawing/2014/main" id="{E16F7D18-65F8-9041-8810-955CEED36B95}"/>
              </a:ext>
            </a:extLst>
          </p:cNvPr>
          <p:cNvSpPr/>
          <p:nvPr/>
        </p:nvSpPr>
        <p:spPr>
          <a:xfrm>
            <a:off x="5071952" y="4210379"/>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F</a:t>
            </a:r>
          </a:p>
        </p:txBody>
      </p:sp>
      <p:sp>
        <p:nvSpPr>
          <p:cNvPr id="30" name="Rounded Rectangle 29">
            <a:extLst>
              <a:ext uri="{FF2B5EF4-FFF2-40B4-BE49-F238E27FC236}">
                <a16:creationId xmlns:a16="http://schemas.microsoft.com/office/drawing/2014/main" id="{A1951337-36CA-904E-9656-BA82EE44D5F7}"/>
              </a:ext>
            </a:extLst>
          </p:cNvPr>
          <p:cNvSpPr/>
          <p:nvPr/>
        </p:nvSpPr>
        <p:spPr>
          <a:xfrm>
            <a:off x="4174987" y="868301"/>
            <a:ext cx="1082661" cy="579342"/>
          </a:xfrm>
          <a:prstGeom prst="roundRect">
            <a:avLst/>
          </a:prstGeom>
          <a:solidFill>
            <a:srgbClr val="711BA6"/>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1" name="Oval 30">
            <a:extLst>
              <a:ext uri="{FF2B5EF4-FFF2-40B4-BE49-F238E27FC236}">
                <a16:creationId xmlns:a16="http://schemas.microsoft.com/office/drawing/2014/main" id="{DF3A98C7-9CBE-D34E-A034-B8683D9FFB44}"/>
              </a:ext>
            </a:extLst>
          </p:cNvPr>
          <p:cNvSpPr/>
          <p:nvPr/>
        </p:nvSpPr>
        <p:spPr>
          <a:xfrm>
            <a:off x="4530623" y="990224"/>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Q</a:t>
            </a:r>
          </a:p>
        </p:txBody>
      </p:sp>
      <p:cxnSp>
        <p:nvCxnSpPr>
          <p:cNvPr id="32" name="Curved Connector 31">
            <a:extLst>
              <a:ext uri="{FF2B5EF4-FFF2-40B4-BE49-F238E27FC236}">
                <a16:creationId xmlns:a16="http://schemas.microsoft.com/office/drawing/2014/main" id="{9FA64AB9-0FAD-4E4C-B9BE-0F8C1A5BA20C}"/>
              </a:ext>
            </a:extLst>
          </p:cNvPr>
          <p:cNvCxnSpPr>
            <a:cxnSpLocks/>
            <a:stCxn id="6" idx="0"/>
            <a:endCxn id="30" idx="2"/>
          </p:cNvCxnSpPr>
          <p:nvPr/>
        </p:nvCxnSpPr>
        <p:spPr>
          <a:xfrm rot="5400000" flipH="1" flipV="1">
            <a:off x="4026348" y="1192678"/>
            <a:ext cx="435006" cy="944932"/>
          </a:xfrm>
          <a:prstGeom prst="curvedConnector3">
            <a:avLst>
              <a:gd name="adj1" fmla="val 50000"/>
            </a:avLst>
          </a:prstGeom>
          <a:ln w="12700">
            <a:solidFill>
              <a:schemeClr val="bg2"/>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CCBD773B-821E-FB47-A1B8-C22AD83EA557}"/>
              </a:ext>
            </a:extLst>
          </p:cNvPr>
          <p:cNvSpPr/>
          <p:nvPr/>
        </p:nvSpPr>
        <p:spPr>
          <a:xfrm>
            <a:off x="5257648" y="1872020"/>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43" name="Oval 42">
            <a:extLst>
              <a:ext uri="{FF2B5EF4-FFF2-40B4-BE49-F238E27FC236}">
                <a16:creationId xmlns:a16="http://schemas.microsoft.com/office/drawing/2014/main" id="{EB7E109E-1CC5-B04A-8DB0-FA005672E703}"/>
              </a:ext>
            </a:extLst>
          </p:cNvPr>
          <p:cNvSpPr/>
          <p:nvPr/>
        </p:nvSpPr>
        <p:spPr>
          <a:xfrm>
            <a:off x="5613282" y="195418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G</a:t>
            </a:r>
          </a:p>
        </p:txBody>
      </p:sp>
      <p:cxnSp>
        <p:nvCxnSpPr>
          <p:cNvPr id="44" name="Curved Connector 43">
            <a:extLst>
              <a:ext uri="{FF2B5EF4-FFF2-40B4-BE49-F238E27FC236}">
                <a16:creationId xmlns:a16="http://schemas.microsoft.com/office/drawing/2014/main" id="{BA3595D0-9984-7944-9228-DABB0ACE7491}"/>
              </a:ext>
            </a:extLst>
          </p:cNvPr>
          <p:cNvCxnSpPr>
            <a:cxnSpLocks/>
            <a:stCxn id="30" idx="2"/>
            <a:endCxn id="40" idx="0"/>
          </p:cNvCxnSpPr>
          <p:nvPr/>
        </p:nvCxnSpPr>
        <p:spPr>
          <a:xfrm rot="16200000" flipH="1">
            <a:off x="5045458" y="1118500"/>
            <a:ext cx="424379" cy="1082660"/>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A3F7713-F18A-6B4C-BE82-8145EC5657AB}"/>
              </a:ext>
            </a:extLst>
          </p:cNvPr>
          <p:cNvSpPr/>
          <p:nvPr/>
        </p:nvSpPr>
        <p:spPr>
          <a:xfrm>
            <a:off x="4867234" y="2504379"/>
            <a:ext cx="2684405" cy="2252924"/>
          </a:xfrm>
          <a:prstGeom prst="rect">
            <a:avLst/>
          </a:prstGeom>
        </p:spPr>
        <p:txBody>
          <a:bodyPr wrap="square">
            <a:spAutoFit/>
          </a:bodyPr>
          <a:lstStyle/>
          <a:p>
            <a:r>
              <a:rPr lang="en-GB" sz="1080" dirty="0">
                <a:solidFill>
                  <a:srgbClr val="E8BF6A"/>
                </a:solidFill>
                <a:latin typeface="JetBrains Mono Light" panose="020B0309020102050004" pitchFamily="49" charset="77"/>
              </a:rPr>
              <a:t>&lt;dependency&gt;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r>
              <a:rPr lang="en-GB" sz="1080" dirty="0" err="1">
                <a:solidFill>
                  <a:schemeClr val="bg2"/>
                </a:solidFill>
                <a:latin typeface="JetBrains Mono Light" panose="020B0309020102050004" pitchFamily="49" charset="77"/>
              </a:rPr>
              <a:t>org.A</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r>
              <a:rPr lang="en-GB" sz="1080" dirty="0">
                <a:solidFill>
                  <a:schemeClr val="bg2"/>
                </a:solidFill>
                <a:latin typeface="JetBrains Mono Light" panose="020B0309020102050004" pitchFamily="49" charset="77"/>
              </a:rPr>
              <a:t>A</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&lt;/dependency&gt;</a:t>
            </a:r>
          </a:p>
          <a:p>
            <a:r>
              <a:rPr lang="en-GB" sz="1080" dirty="0">
                <a:solidFill>
                  <a:srgbClr val="E8BF6A"/>
                </a:solidFill>
                <a:latin typeface="JetBrains Mono Light" panose="020B0309020102050004" pitchFamily="49" charset="77"/>
              </a:rPr>
              <a:t>&lt;dependency&gt;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r>
              <a:rPr lang="en-GB" sz="1080" dirty="0" err="1">
                <a:solidFill>
                  <a:schemeClr val="bg2"/>
                </a:solidFill>
                <a:latin typeface="JetBrains Mono Light" panose="020B0309020102050004" pitchFamily="49" charset="77"/>
              </a:rPr>
              <a:t>org.B</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r>
              <a:rPr lang="en-GB" sz="1080" dirty="0">
                <a:solidFill>
                  <a:schemeClr val="bg2"/>
                </a:solidFill>
                <a:latin typeface="JetBrains Mono Light" panose="020B0309020102050004" pitchFamily="49" charset="77"/>
              </a:rPr>
              <a:t>B</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&lt;/dependency&gt;</a:t>
            </a:r>
            <a:endParaRPr lang="en-SE" sz="1080" dirty="0">
              <a:latin typeface="JetBrains Mono Light" panose="020B0309020102050004" pitchFamily="49" charset="77"/>
            </a:endParaRPr>
          </a:p>
          <a:p>
            <a:r>
              <a:rPr lang="en-GB" sz="1080" dirty="0">
                <a:solidFill>
                  <a:srgbClr val="E8BF6A"/>
                </a:solidFill>
                <a:latin typeface="JetBrains Mono Light" panose="020B0309020102050004" pitchFamily="49" charset="77"/>
              </a:rPr>
              <a:t>&lt;dependency&gt;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r>
              <a:rPr lang="en-GB" sz="1080" dirty="0" err="1">
                <a:solidFill>
                  <a:schemeClr val="bg2"/>
                </a:solidFill>
                <a:latin typeface="JetBrains Mono Light" panose="020B0309020102050004" pitchFamily="49" charset="77"/>
              </a:rPr>
              <a:t>org.C</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r>
              <a:rPr lang="en-GB" sz="1080" dirty="0">
                <a:solidFill>
                  <a:schemeClr val="bg2"/>
                </a:solidFill>
                <a:latin typeface="JetBrains Mono Light" panose="020B0309020102050004" pitchFamily="49" charset="77"/>
              </a:rPr>
              <a:t>C</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&lt;/dependency&gt;</a:t>
            </a:r>
            <a:endParaRPr lang="en-SE" sz="1080" dirty="0">
              <a:latin typeface="JetBrains Mono Light" panose="020B0309020102050004" pitchFamily="49" charset="77"/>
            </a:endParaRPr>
          </a:p>
          <a:p>
            <a:endParaRPr lang="en-SE" sz="1080" dirty="0">
              <a:latin typeface="JetBrains Mono Light" panose="020B0309020102050004" pitchFamily="49" charset="77"/>
            </a:endParaRPr>
          </a:p>
        </p:txBody>
      </p:sp>
      <p:sp>
        <p:nvSpPr>
          <p:cNvPr id="18" name="Rectangle 17">
            <a:extLst>
              <a:ext uri="{FF2B5EF4-FFF2-40B4-BE49-F238E27FC236}">
                <a16:creationId xmlns:a16="http://schemas.microsoft.com/office/drawing/2014/main" id="{01F3385F-A19D-924A-B9DF-0507A0BF93D6}"/>
              </a:ext>
            </a:extLst>
          </p:cNvPr>
          <p:cNvSpPr/>
          <p:nvPr/>
        </p:nvSpPr>
        <p:spPr>
          <a:xfrm>
            <a:off x="4854047" y="1728407"/>
            <a:ext cx="4114800" cy="757130"/>
          </a:xfrm>
          <a:prstGeom prst="rect">
            <a:avLst/>
          </a:prstGeom>
        </p:spPr>
        <p:txBody>
          <a:bodyPr>
            <a:spAutoFit/>
          </a:bodyPr>
          <a:lstStyle/>
          <a:p>
            <a:r>
              <a:rPr lang="en-GB" sz="1080" dirty="0">
                <a:solidFill>
                  <a:srgbClr val="E8BF6A"/>
                </a:solidFill>
                <a:latin typeface="JetBrains Mono Light" panose="020B0309020102050004" pitchFamily="49" charset="77"/>
              </a:rPr>
              <a:t>&lt;parent&gt;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r>
              <a:rPr lang="en-GB" sz="1080" dirty="0" err="1">
                <a:solidFill>
                  <a:schemeClr val="bg2"/>
                </a:solidFill>
                <a:latin typeface="JetBrains Mono Light" panose="020B0309020102050004" pitchFamily="49" charset="77"/>
              </a:rPr>
              <a:t>org.Q</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groupId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   &lt;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r>
              <a:rPr lang="en-GB" sz="1080" dirty="0">
                <a:solidFill>
                  <a:schemeClr val="bg2"/>
                </a:solidFill>
                <a:latin typeface="JetBrains Mono Light" panose="020B0309020102050004" pitchFamily="49" charset="77"/>
              </a:rPr>
              <a:t>Q</a:t>
            </a:r>
            <a:r>
              <a:rPr lang="en-GB" sz="1080" dirty="0">
                <a:solidFill>
                  <a:srgbClr val="E8BF6A"/>
                </a:solidFill>
                <a:latin typeface="JetBrains Mono Light" panose="020B0309020102050004" pitchFamily="49" charset="77"/>
              </a:rPr>
              <a:t>&lt;/</a:t>
            </a:r>
            <a:r>
              <a:rPr lang="en-GB" sz="1080" dirty="0" err="1">
                <a:solidFill>
                  <a:srgbClr val="E8BF6A"/>
                </a:solidFill>
                <a:latin typeface="JetBrains Mono Light" panose="020B0309020102050004" pitchFamily="49" charset="77"/>
              </a:rPr>
              <a:t>artifactId</a:t>
            </a:r>
            <a:r>
              <a:rPr lang="en-GB" sz="1080" dirty="0">
                <a:solidFill>
                  <a:srgbClr val="E8BF6A"/>
                </a:solidFill>
                <a:latin typeface="JetBrains Mono Light" panose="020B0309020102050004" pitchFamily="49" charset="77"/>
              </a:rPr>
              <a:t>&gt;</a:t>
            </a:r>
            <a:br>
              <a:rPr lang="en-GB" sz="1080" dirty="0">
                <a:solidFill>
                  <a:srgbClr val="E8BF6A"/>
                </a:solidFill>
                <a:latin typeface="JetBrains Mono Light" panose="020B0309020102050004" pitchFamily="49" charset="77"/>
              </a:rPr>
            </a:br>
            <a:r>
              <a:rPr lang="en-GB" sz="1080" dirty="0">
                <a:solidFill>
                  <a:srgbClr val="E8BF6A"/>
                </a:solidFill>
                <a:latin typeface="JetBrains Mono Light" panose="020B0309020102050004" pitchFamily="49" charset="77"/>
              </a:rPr>
              <a:t>&lt;/parent&gt;</a:t>
            </a:r>
            <a:endParaRPr lang="en-SE" sz="1080" dirty="0">
              <a:solidFill>
                <a:srgbClr val="E8BF6A"/>
              </a:solidFill>
              <a:latin typeface="JetBrains Mono Light" panose="020B0309020102050004" pitchFamily="49" charset="77"/>
            </a:endParaRPr>
          </a:p>
        </p:txBody>
      </p:sp>
    </p:spTree>
    <p:extLst>
      <p:ext uri="{BB962C8B-B14F-4D97-AF65-F5344CB8AC3E}">
        <p14:creationId xmlns:p14="http://schemas.microsoft.com/office/powerpoint/2010/main" val="2400756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up)">
                                      <p:cBhvr>
                                        <p:cTn id="21" dur="500"/>
                                        <p:tgtEl>
                                          <p:spTgt spid="13"/>
                                        </p:tgtEl>
                                      </p:cBhvr>
                                    </p:animEffect>
                                  </p:childTnLst>
                                </p:cTn>
                              </p:par>
                              <p:par>
                                <p:cTn id="22" presetID="22" presetClass="entr" presetSubtype="1"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up)">
                                      <p:cBhvr>
                                        <p:cTn id="24" dur="500"/>
                                        <p:tgtEl>
                                          <p:spTgt spid="7"/>
                                        </p:tgtEl>
                                      </p:cBhvr>
                                    </p:animEffect>
                                  </p:childTnLst>
                                </p:cTn>
                              </p:par>
                              <p:par>
                                <p:cTn id="25" presetID="22" presetClass="entr" presetSubtype="1"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up)">
                                      <p:cBhvr>
                                        <p:cTn id="27" dur="500"/>
                                        <p:tgtEl>
                                          <p:spTgt spid="34"/>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up)">
                                      <p:cBhvr>
                                        <p:cTn id="30" dur="500"/>
                                        <p:tgtEl>
                                          <p:spTgt spid="35"/>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up)">
                                      <p:cBhvr>
                                        <p:cTn id="33" dur="500"/>
                                        <p:tgtEl>
                                          <p:spTgt spid="8"/>
                                        </p:tgtEl>
                                      </p:cBhvr>
                                    </p:animEffect>
                                  </p:childTnLst>
                                </p:cTn>
                              </p:par>
                              <p:par>
                                <p:cTn id="34" presetID="22" presetClass="entr" presetSubtype="1" fill="hold"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wipe(up)">
                                      <p:cBhvr>
                                        <p:cTn id="36" dur="500"/>
                                        <p:tgtEl>
                                          <p:spTgt spid="19"/>
                                        </p:tgtEl>
                                      </p:cBhvr>
                                    </p:animEffect>
                                  </p:childTnLst>
                                </p:cTn>
                              </p:par>
                              <p:par>
                                <p:cTn id="37" presetID="22" presetClass="entr" presetSubtype="1"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wipe(up)">
                                      <p:cBhvr>
                                        <p:cTn id="39" dur="500"/>
                                        <p:tgtEl>
                                          <p:spTgt spid="14"/>
                                        </p:tgtEl>
                                      </p:cBhvr>
                                    </p:animEffect>
                                  </p:childTnLst>
                                </p:cTn>
                              </p:par>
                              <p:par>
                                <p:cTn id="40" presetID="22" presetClass="entr" presetSubtype="1" fill="hold" grpId="0" nodeType="withEffect">
                                  <p:stCondLst>
                                    <p:cond delay="0"/>
                                  </p:stCondLst>
                                  <p:childTnLst>
                                    <p:set>
                                      <p:cBhvr>
                                        <p:cTn id="41" dur="1" fill="hold">
                                          <p:stCondLst>
                                            <p:cond delay="0"/>
                                          </p:stCondLst>
                                        </p:cTn>
                                        <p:tgtEl>
                                          <p:spTgt spid="36"/>
                                        </p:tgtEl>
                                        <p:attrNameLst>
                                          <p:attrName>style.visibility</p:attrName>
                                        </p:attrNameLst>
                                      </p:cBhvr>
                                      <p:to>
                                        <p:strVal val="visible"/>
                                      </p:to>
                                    </p:set>
                                    <p:animEffect transition="in" filter="wipe(up)">
                                      <p:cBhvr>
                                        <p:cTn id="42" dur="500"/>
                                        <p:tgtEl>
                                          <p:spTgt spid="36"/>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wipe(up)">
                                      <p:cBhvr>
                                        <p:cTn id="45" dur="500"/>
                                        <p:tgtEl>
                                          <p:spTgt spid="9"/>
                                        </p:tgtEl>
                                      </p:cBhvr>
                                    </p:animEffect>
                                  </p:childTnLst>
                                </p:cTn>
                              </p:par>
                            </p:childTnLst>
                          </p:cTn>
                        </p:par>
                      </p:childTnLst>
                    </p:cTn>
                  </p:par>
                  <p:par>
                    <p:cTn id="46" fill="hold">
                      <p:stCondLst>
                        <p:cond delay="indefinite"/>
                      </p:stCondLst>
                      <p:childTnLst>
                        <p:par>
                          <p:cTn id="47" fill="hold">
                            <p:stCondLst>
                              <p:cond delay="0"/>
                            </p:stCondLst>
                            <p:childTnLst>
                              <p:par>
                                <p:cTn id="48" presetID="21" presetClass="entr" presetSubtype="1" fill="hold" grpId="0" nodeType="clickEffect">
                                  <p:stCondLst>
                                    <p:cond delay="0"/>
                                  </p:stCondLst>
                                  <p:childTnLst>
                                    <p:set>
                                      <p:cBhvr>
                                        <p:cTn id="49" dur="1" fill="hold">
                                          <p:stCondLst>
                                            <p:cond delay="0"/>
                                          </p:stCondLst>
                                        </p:cTn>
                                        <p:tgtEl>
                                          <p:spTgt spid="41"/>
                                        </p:tgtEl>
                                        <p:attrNameLst>
                                          <p:attrName>style.visibility</p:attrName>
                                        </p:attrNameLst>
                                      </p:cBhvr>
                                      <p:to>
                                        <p:strVal val="visible"/>
                                      </p:to>
                                    </p:set>
                                    <p:animEffect transition="in" filter="wheel(1)">
                                      <p:cBhvr>
                                        <p:cTn id="50" dur="2000"/>
                                        <p:tgtEl>
                                          <p:spTgt spid="41"/>
                                        </p:tgtEl>
                                      </p:cBhvr>
                                    </p:animEffec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41"/>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nodeType="click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wipe(up)">
                                      <p:cBhvr>
                                        <p:cTn id="59" dur="500"/>
                                        <p:tgtEl>
                                          <p:spTgt spid="22"/>
                                        </p:tgtEl>
                                      </p:cBhvr>
                                    </p:animEffect>
                                  </p:childTnLst>
                                </p:cTn>
                              </p:par>
                              <p:par>
                                <p:cTn id="60" presetID="22" presetClass="entr" presetSubtype="1" fill="hold" nodeType="with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wipe(up)">
                                      <p:cBhvr>
                                        <p:cTn id="62" dur="500"/>
                                        <p:tgtEl>
                                          <p:spTgt spid="25"/>
                                        </p:tgtEl>
                                      </p:cBhvr>
                                    </p:animEffect>
                                  </p:childTnLst>
                                </p:cTn>
                              </p:par>
                              <p:par>
                                <p:cTn id="63" presetID="22" presetClass="entr" presetSubtype="1"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wipe(up)">
                                      <p:cBhvr>
                                        <p:cTn id="65" dur="500"/>
                                        <p:tgtEl>
                                          <p:spTgt spid="21"/>
                                        </p:tgtEl>
                                      </p:cBhvr>
                                    </p:animEffect>
                                  </p:childTnLst>
                                </p:cTn>
                              </p:par>
                              <p:par>
                                <p:cTn id="66" presetID="22" presetClass="entr" presetSubtype="1" fill="hold" grpId="0" nodeType="with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wipe(up)">
                                      <p:cBhvr>
                                        <p:cTn id="68" dur="500"/>
                                        <p:tgtEl>
                                          <p:spTgt spid="37"/>
                                        </p:tgtEl>
                                      </p:cBhvr>
                                    </p:animEffect>
                                  </p:childTnLst>
                                </p:cTn>
                              </p:par>
                              <p:par>
                                <p:cTn id="69" presetID="22" presetClass="entr" presetSubtype="1" fill="hold" grpId="0" nodeType="withEffect">
                                  <p:stCondLst>
                                    <p:cond delay="0"/>
                                  </p:stCondLst>
                                  <p:childTnLst>
                                    <p:set>
                                      <p:cBhvr>
                                        <p:cTn id="70" dur="1" fill="hold">
                                          <p:stCondLst>
                                            <p:cond delay="0"/>
                                          </p:stCondLst>
                                        </p:cTn>
                                        <p:tgtEl>
                                          <p:spTgt spid="38"/>
                                        </p:tgtEl>
                                        <p:attrNameLst>
                                          <p:attrName>style.visibility</p:attrName>
                                        </p:attrNameLst>
                                      </p:cBhvr>
                                      <p:to>
                                        <p:strVal val="visible"/>
                                      </p:to>
                                    </p:set>
                                    <p:animEffect transition="in" filter="wipe(up)">
                                      <p:cBhvr>
                                        <p:cTn id="71" dur="500"/>
                                        <p:tgtEl>
                                          <p:spTgt spid="38"/>
                                        </p:tgtEl>
                                      </p:cBhvr>
                                    </p:animEffect>
                                  </p:childTnLst>
                                </p:cTn>
                              </p:par>
                              <p:par>
                                <p:cTn id="72" presetID="22" presetClass="entr" presetSubtype="1"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wipe(up)">
                                      <p:cBhvr>
                                        <p:cTn id="74" dur="500"/>
                                        <p:tgtEl>
                                          <p:spTgt spid="20"/>
                                        </p:tgtEl>
                                      </p:cBhvr>
                                    </p:animEffect>
                                  </p:childTnLst>
                                </p:cTn>
                              </p:par>
                              <p:par>
                                <p:cTn id="75" presetID="22" presetClass="entr" presetSubtype="1" fill="hold" nodeType="withEffect">
                                  <p:stCondLst>
                                    <p:cond delay="0"/>
                                  </p:stCondLst>
                                  <p:childTnLst>
                                    <p:set>
                                      <p:cBhvr>
                                        <p:cTn id="76" dur="1" fill="hold">
                                          <p:stCondLst>
                                            <p:cond delay="0"/>
                                          </p:stCondLst>
                                        </p:cTn>
                                        <p:tgtEl>
                                          <p:spTgt spid="29"/>
                                        </p:tgtEl>
                                        <p:attrNameLst>
                                          <p:attrName>style.visibility</p:attrName>
                                        </p:attrNameLst>
                                      </p:cBhvr>
                                      <p:to>
                                        <p:strVal val="visible"/>
                                      </p:to>
                                    </p:set>
                                    <p:animEffect transition="in" filter="wipe(up)">
                                      <p:cBhvr>
                                        <p:cTn id="77" dur="500"/>
                                        <p:tgtEl>
                                          <p:spTgt spid="29"/>
                                        </p:tgtEl>
                                      </p:cBhvr>
                                    </p:animEffect>
                                  </p:childTnLst>
                                </p:cTn>
                              </p:par>
                              <p:par>
                                <p:cTn id="78" presetID="22" presetClass="entr" presetSubtype="1" fill="hold" grpId="0" nodeType="withEffect">
                                  <p:stCondLst>
                                    <p:cond delay="0"/>
                                  </p:stCondLst>
                                  <p:childTnLst>
                                    <p:set>
                                      <p:cBhvr>
                                        <p:cTn id="79" dur="1" fill="hold">
                                          <p:stCondLst>
                                            <p:cond delay="0"/>
                                          </p:stCondLst>
                                        </p:cTn>
                                        <p:tgtEl>
                                          <p:spTgt spid="39"/>
                                        </p:tgtEl>
                                        <p:attrNameLst>
                                          <p:attrName>style.visibility</p:attrName>
                                        </p:attrNameLst>
                                      </p:cBhvr>
                                      <p:to>
                                        <p:strVal val="visible"/>
                                      </p:to>
                                    </p:set>
                                    <p:animEffect transition="in" filter="wipe(up)">
                                      <p:cBhvr>
                                        <p:cTn id="80" dur="500"/>
                                        <p:tgtEl>
                                          <p:spTgt spid="39"/>
                                        </p:tgtEl>
                                      </p:cBhvr>
                                    </p:animEffect>
                                  </p:childTnLst>
                                </p:cTn>
                              </p:par>
                              <p:par>
                                <p:cTn id="81" presetID="22" presetClass="entr" presetSubtype="1" fill="hold" grpId="0" nodeType="with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wipe(up)">
                                      <p:cBhvr>
                                        <p:cTn id="83" dur="500"/>
                                        <p:tgtEl>
                                          <p:spTgt spid="28"/>
                                        </p:tgtEl>
                                      </p:cBhvr>
                                    </p:animEffect>
                                  </p:childTnLst>
                                </p:cTn>
                              </p:par>
                            </p:childTnLst>
                          </p:cTn>
                        </p:par>
                      </p:childTnLst>
                    </p:cTn>
                  </p:par>
                  <p:par>
                    <p:cTn id="84" fill="hold">
                      <p:stCondLst>
                        <p:cond delay="indefinite"/>
                      </p:stCondLst>
                      <p:childTnLst>
                        <p:par>
                          <p:cTn id="85" fill="hold">
                            <p:stCondLst>
                              <p:cond delay="0"/>
                            </p:stCondLst>
                            <p:childTnLst>
                              <p:par>
                                <p:cTn id="86" presetID="21" presetClass="entr" presetSubtype="1" fill="hold" grpId="0" nodeType="click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wheel(1)">
                                      <p:cBhvr>
                                        <p:cTn id="88" dur="2000"/>
                                        <p:tgtEl>
                                          <p:spTgt spid="42"/>
                                        </p:tgtEl>
                                      </p:cBhvr>
                                    </p:animEffect>
                                  </p:childTnLst>
                                </p:cTn>
                              </p:par>
                            </p:childTnLst>
                          </p:cTn>
                        </p:par>
                      </p:childTnLst>
                    </p:cTn>
                  </p:par>
                  <p:par>
                    <p:cTn id="89" fill="hold">
                      <p:stCondLst>
                        <p:cond delay="indefinite"/>
                      </p:stCondLst>
                      <p:childTnLst>
                        <p:par>
                          <p:cTn id="90" fill="hold">
                            <p:stCondLst>
                              <p:cond delay="0"/>
                            </p:stCondLst>
                            <p:childTnLst>
                              <p:par>
                                <p:cTn id="91" presetID="1" presetClass="exit" presetSubtype="0" fill="hold" grpId="1" nodeType="clickEffect">
                                  <p:stCondLst>
                                    <p:cond delay="0"/>
                                  </p:stCondLst>
                                  <p:childTnLst>
                                    <p:set>
                                      <p:cBhvr>
                                        <p:cTn id="92" dur="1" fill="hold">
                                          <p:stCondLst>
                                            <p:cond delay="0"/>
                                          </p:stCondLst>
                                        </p:cTn>
                                        <p:tgtEl>
                                          <p:spTgt spid="42"/>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18"/>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xit" presetSubtype="0" fill="hold" grpId="1" nodeType="clickEffect">
                                  <p:stCondLst>
                                    <p:cond delay="0"/>
                                  </p:stCondLst>
                                  <p:childTnLst>
                                    <p:set>
                                      <p:cBhvr>
                                        <p:cTn id="100" dur="1" fill="hold">
                                          <p:stCondLst>
                                            <p:cond delay="0"/>
                                          </p:stCondLst>
                                        </p:cTn>
                                        <p:tgtEl>
                                          <p:spTgt spid="18"/>
                                        </p:tgtEl>
                                        <p:attrNameLst>
                                          <p:attrName>style.visibility</p:attrName>
                                        </p:attrNameLst>
                                      </p:cBhvr>
                                      <p:to>
                                        <p:strVal val="hidden"/>
                                      </p:to>
                                    </p:set>
                                  </p:childTnLst>
                                </p:cTn>
                              </p:par>
                            </p:childTnLst>
                          </p:cTn>
                        </p:par>
                      </p:childTnLst>
                    </p:cTn>
                  </p:par>
                  <p:par>
                    <p:cTn id="101" fill="hold">
                      <p:stCondLst>
                        <p:cond delay="indefinite"/>
                      </p:stCondLst>
                      <p:childTnLst>
                        <p:par>
                          <p:cTn id="102" fill="hold">
                            <p:stCondLst>
                              <p:cond delay="0"/>
                            </p:stCondLst>
                            <p:childTnLst>
                              <p:par>
                                <p:cTn id="103" presetID="22" presetClass="entr" presetSubtype="4" fill="hold" nodeType="clickEffect">
                                  <p:stCondLst>
                                    <p:cond delay="0"/>
                                  </p:stCondLst>
                                  <p:childTnLst>
                                    <p:set>
                                      <p:cBhvr>
                                        <p:cTn id="104" dur="1" fill="hold">
                                          <p:stCondLst>
                                            <p:cond delay="0"/>
                                          </p:stCondLst>
                                        </p:cTn>
                                        <p:tgtEl>
                                          <p:spTgt spid="32"/>
                                        </p:tgtEl>
                                        <p:attrNameLst>
                                          <p:attrName>style.visibility</p:attrName>
                                        </p:attrNameLst>
                                      </p:cBhvr>
                                      <p:to>
                                        <p:strVal val="visible"/>
                                      </p:to>
                                    </p:set>
                                    <p:animEffect transition="in" filter="wipe(down)">
                                      <p:cBhvr>
                                        <p:cTn id="105" dur="500"/>
                                        <p:tgtEl>
                                          <p:spTgt spid="32"/>
                                        </p:tgtEl>
                                      </p:cBhvr>
                                    </p:animEffect>
                                  </p:childTnLst>
                                </p:cTn>
                              </p:par>
                              <p:par>
                                <p:cTn id="106" presetID="22" presetClass="entr" presetSubtype="4" fill="hold" grpId="0" nodeType="withEffect">
                                  <p:stCondLst>
                                    <p:cond delay="0"/>
                                  </p:stCondLst>
                                  <p:childTnLst>
                                    <p:set>
                                      <p:cBhvr>
                                        <p:cTn id="107" dur="1" fill="hold">
                                          <p:stCondLst>
                                            <p:cond delay="0"/>
                                          </p:stCondLst>
                                        </p:cTn>
                                        <p:tgtEl>
                                          <p:spTgt spid="31"/>
                                        </p:tgtEl>
                                        <p:attrNameLst>
                                          <p:attrName>style.visibility</p:attrName>
                                        </p:attrNameLst>
                                      </p:cBhvr>
                                      <p:to>
                                        <p:strVal val="visible"/>
                                      </p:to>
                                    </p:set>
                                    <p:animEffect transition="in" filter="wipe(down)">
                                      <p:cBhvr>
                                        <p:cTn id="108" dur="500"/>
                                        <p:tgtEl>
                                          <p:spTgt spid="31"/>
                                        </p:tgtEl>
                                      </p:cBhvr>
                                    </p:animEffect>
                                  </p:childTnLst>
                                </p:cTn>
                              </p:par>
                              <p:par>
                                <p:cTn id="109" presetID="22" presetClass="entr" presetSubtype="4" fill="hold" grpId="0" nodeType="withEffect">
                                  <p:stCondLst>
                                    <p:cond delay="0"/>
                                  </p:stCondLst>
                                  <p:childTnLst>
                                    <p:set>
                                      <p:cBhvr>
                                        <p:cTn id="110" dur="1" fill="hold">
                                          <p:stCondLst>
                                            <p:cond delay="0"/>
                                          </p:stCondLst>
                                        </p:cTn>
                                        <p:tgtEl>
                                          <p:spTgt spid="30"/>
                                        </p:tgtEl>
                                        <p:attrNameLst>
                                          <p:attrName>style.visibility</p:attrName>
                                        </p:attrNameLst>
                                      </p:cBhvr>
                                      <p:to>
                                        <p:strVal val="visible"/>
                                      </p:to>
                                    </p:set>
                                    <p:animEffect transition="in" filter="wipe(down)">
                                      <p:cBhvr>
                                        <p:cTn id="111" dur="500"/>
                                        <p:tgtEl>
                                          <p:spTgt spid="30"/>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1" fill="hold" nodeType="clickEffect">
                                  <p:stCondLst>
                                    <p:cond delay="0"/>
                                  </p:stCondLst>
                                  <p:childTnLst>
                                    <p:set>
                                      <p:cBhvr>
                                        <p:cTn id="115" dur="1" fill="hold">
                                          <p:stCondLst>
                                            <p:cond delay="0"/>
                                          </p:stCondLst>
                                        </p:cTn>
                                        <p:tgtEl>
                                          <p:spTgt spid="44"/>
                                        </p:tgtEl>
                                        <p:attrNameLst>
                                          <p:attrName>style.visibility</p:attrName>
                                        </p:attrNameLst>
                                      </p:cBhvr>
                                      <p:to>
                                        <p:strVal val="visible"/>
                                      </p:to>
                                    </p:set>
                                    <p:animEffect transition="in" filter="wipe(up)">
                                      <p:cBhvr>
                                        <p:cTn id="116" dur="500"/>
                                        <p:tgtEl>
                                          <p:spTgt spid="44"/>
                                        </p:tgtEl>
                                      </p:cBhvr>
                                    </p:animEffect>
                                  </p:childTnLst>
                                </p:cTn>
                              </p:par>
                              <p:par>
                                <p:cTn id="117" presetID="22" presetClass="entr" presetSubtype="1" fill="hold" grpId="0" nodeType="withEffect">
                                  <p:stCondLst>
                                    <p:cond delay="0"/>
                                  </p:stCondLst>
                                  <p:childTnLst>
                                    <p:set>
                                      <p:cBhvr>
                                        <p:cTn id="118" dur="1" fill="hold">
                                          <p:stCondLst>
                                            <p:cond delay="0"/>
                                          </p:stCondLst>
                                        </p:cTn>
                                        <p:tgtEl>
                                          <p:spTgt spid="43"/>
                                        </p:tgtEl>
                                        <p:attrNameLst>
                                          <p:attrName>style.visibility</p:attrName>
                                        </p:attrNameLst>
                                      </p:cBhvr>
                                      <p:to>
                                        <p:strVal val="visible"/>
                                      </p:to>
                                    </p:set>
                                    <p:animEffect transition="in" filter="wipe(up)">
                                      <p:cBhvr>
                                        <p:cTn id="119" dur="500"/>
                                        <p:tgtEl>
                                          <p:spTgt spid="43"/>
                                        </p:tgtEl>
                                      </p:cBhvr>
                                    </p:animEffect>
                                  </p:childTnLst>
                                </p:cTn>
                              </p:par>
                              <p:par>
                                <p:cTn id="120" presetID="22" presetClass="entr" presetSubtype="1" fill="hold" grpId="0" nodeType="withEffect">
                                  <p:stCondLst>
                                    <p:cond delay="0"/>
                                  </p:stCondLst>
                                  <p:childTnLst>
                                    <p:set>
                                      <p:cBhvr>
                                        <p:cTn id="121" dur="1" fill="hold">
                                          <p:stCondLst>
                                            <p:cond delay="0"/>
                                          </p:stCondLst>
                                        </p:cTn>
                                        <p:tgtEl>
                                          <p:spTgt spid="40"/>
                                        </p:tgtEl>
                                        <p:attrNameLst>
                                          <p:attrName>style.visibility</p:attrName>
                                        </p:attrNameLst>
                                      </p:cBhvr>
                                      <p:to>
                                        <p:strVal val="visible"/>
                                      </p:to>
                                    </p:set>
                                    <p:animEffect transition="in" filter="wipe(up)">
                                      <p:cBhvr>
                                        <p:cTn id="122" dur="500"/>
                                        <p:tgtEl>
                                          <p:spTgt spid="40"/>
                                        </p:tgtEl>
                                      </p:cBhvr>
                                    </p:animEffect>
                                  </p:childTnLst>
                                </p:cTn>
                              </p:par>
                            </p:childTnLst>
                          </p:cTn>
                        </p:par>
                      </p:childTnLst>
                    </p:cTn>
                  </p:par>
                  <p:par>
                    <p:cTn id="123" fill="hold">
                      <p:stCondLst>
                        <p:cond delay="indefinite"/>
                      </p:stCondLst>
                      <p:childTnLst>
                        <p:par>
                          <p:cTn id="124" fill="hold">
                            <p:stCondLst>
                              <p:cond delay="0"/>
                            </p:stCondLst>
                            <p:childTnLst>
                              <p:par>
                                <p:cTn id="125" presetID="21" presetClass="entr" presetSubtype="1" fill="hold" grpId="0" nodeType="clickEffect">
                                  <p:stCondLst>
                                    <p:cond delay="0"/>
                                  </p:stCondLst>
                                  <p:childTnLst>
                                    <p:set>
                                      <p:cBhvr>
                                        <p:cTn id="126" dur="1" fill="hold">
                                          <p:stCondLst>
                                            <p:cond delay="0"/>
                                          </p:stCondLst>
                                        </p:cTn>
                                        <p:tgtEl>
                                          <p:spTgt spid="45"/>
                                        </p:tgtEl>
                                        <p:attrNameLst>
                                          <p:attrName>style.visibility</p:attrName>
                                        </p:attrNameLst>
                                      </p:cBhvr>
                                      <p:to>
                                        <p:strVal val="visible"/>
                                      </p:to>
                                    </p:set>
                                    <p:animEffect transition="in" filter="wheel(1)">
                                      <p:cBhvr>
                                        <p:cTn id="127" dur="2000"/>
                                        <p:tgtEl>
                                          <p:spTgt spid="45"/>
                                        </p:tgtEl>
                                      </p:cBhvr>
                                    </p:animEffect>
                                  </p:childTnLst>
                                </p:cTn>
                              </p:par>
                            </p:childTnLst>
                          </p:cTn>
                        </p:par>
                      </p:childTnLst>
                    </p:cTn>
                  </p:par>
                  <p:par>
                    <p:cTn id="128" fill="hold">
                      <p:stCondLst>
                        <p:cond delay="indefinite"/>
                      </p:stCondLst>
                      <p:childTnLst>
                        <p:par>
                          <p:cTn id="129" fill="hold">
                            <p:stCondLst>
                              <p:cond delay="0"/>
                            </p:stCondLst>
                            <p:childTnLst>
                              <p:par>
                                <p:cTn id="130" presetID="21" presetClass="entr" presetSubtype="1" fill="hold" grpId="2" nodeType="clickEffect">
                                  <p:stCondLst>
                                    <p:cond delay="0"/>
                                  </p:stCondLst>
                                  <p:childTnLst>
                                    <p:set>
                                      <p:cBhvr>
                                        <p:cTn id="131" dur="1" fill="hold">
                                          <p:stCondLst>
                                            <p:cond delay="0"/>
                                          </p:stCondLst>
                                        </p:cTn>
                                        <p:tgtEl>
                                          <p:spTgt spid="41"/>
                                        </p:tgtEl>
                                        <p:attrNameLst>
                                          <p:attrName>style.visibility</p:attrName>
                                        </p:attrNameLst>
                                      </p:cBhvr>
                                      <p:to>
                                        <p:strVal val="visible"/>
                                      </p:to>
                                    </p:set>
                                    <p:animEffect transition="in" filter="wheel(1)">
                                      <p:cBhvr>
                                        <p:cTn id="132" dur="2000"/>
                                        <p:tgtEl>
                                          <p:spTgt spid="41"/>
                                        </p:tgtEl>
                                      </p:cBhvr>
                                    </p:animEffect>
                                  </p:childTnLst>
                                </p:cTn>
                              </p:par>
                              <p:par>
                                <p:cTn id="133" presetID="21" presetClass="entr" presetSubtype="1" fill="hold" grpId="2" nodeType="withEffect">
                                  <p:stCondLst>
                                    <p:cond delay="0"/>
                                  </p:stCondLst>
                                  <p:childTnLst>
                                    <p:set>
                                      <p:cBhvr>
                                        <p:cTn id="134" dur="1" fill="hold">
                                          <p:stCondLst>
                                            <p:cond delay="0"/>
                                          </p:stCondLst>
                                        </p:cTn>
                                        <p:tgtEl>
                                          <p:spTgt spid="42"/>
                                        </p:tgtEl>
                                        <p:attrNameLst>
                                          <p:attrName>style.visibility</p:attrName>
                                        </p:attrNameLst>
                                      </p:cBhvr>
                                      <p:to>
                                        <p:strVal val="visible"/>
                                      </p:to>
                                    </p:set>
                                    <p:animEffect transition="in" filter="wheel(1)">
                                      <p:cBhvr>
                                        <p:cTn id="135" dur="2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2" grpId="1" animBg="1"/>
      <p:bldP spid="42" grpId="2" animBg="1"/>
      <p:bldP spid="45" grpId="0" animBg="1"/>
      <p:bldP spid="41" grpId="0" animBg="1"/>
      <p:bldP spid="41" grpId="1" animBg="1"/>
      <p:bldP spid="41" grpId="2" animBg="1"/>
      <p:bldP spid="6" grpId="0" animBg="1"/>
      <p:bldP spid="7" grpId="0" animBg="1"/>
      <p:bldP spid="8" grpId="0" animBg="1"/>
      <p:bldP spid="9" grpId="0" animBg="1"/>
      <p:bldP spid="20" grpId="0" animBg="1"/>
      <p:bldP spid="21" grpId="0" animBg="1"/>
      <p:bldP spid="28" grpId="0" animBg="1"/>
      <p:bldP spid="33" grpId="0" animBg="1"/>
      <p:bldP spid="34" grpId="0" animBg="1"/>
      <p:bldP spid="35" grpId="0" animBg="1"/>
      <p:bldP spid="36" grpId="0" animBg="1"/>
      <p:bldP spid="37" grpId="0" animBg="1"/>
      <p:bldP spid="38" grpId="0" animBg="1"/>
      <p:bldP spid="39" grpId="0" animBg="1"/>
      <p:bldP spid="30" grpId="0" animBg="1"/>
      <p:bldP spid="31" grpId="0" animBg="1"/>
      <p:bldP spid="40" grpId="0" animBg="1"/>
      <p:bldP spid="43" grpId="0" animBg="1"/>
      <p:bldP spid="17" grpId="0"/>
      <p:bldP spid="17" grpId="1"/>
      <p:bldP spid="18" grpId="0"/>
      <p:bldP spid="18"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5</a:t>
            </a:fld>
            <a:endParaRPr lang="en-SE" dirty="0"/>
          </a:p>
        </p:txBody>
      </p:sp>
      <p:sp>
        <p:nvSpPr>
          <p:cNvPr id="6" name="Rounded Rectangle 5">
            <a:extLst>
              <a:ext uri="{FF2B5EF4-FFF2-40B4-BE49-F238E27FC236}">
                <a16:creationId xmlns:a16="http://schemas.microsoft.com/office/drawing/2014/main" id="{0E74A6CC-DCA0-874C-805C-6DF93843DFBA}"/>
              </a:ext>
            </a:extLst>
          </p:cNvPr>
          <p:cNvSpPr/>
          <p:nvPr/>
        </p:nvSpPr>
        <p:spPr>
          <a:xfrm>
            <a:off x="3230056" y="1882647"/>
            <a:ext cx="1082661" cy="579342"/>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7" name="Rounded Rectangle 6">
            <a:extLst>
              <a:ext uri="{FF2B5EF4-FFF2-40B4-BE49-F238E27FC236}">
                <a16:creationId xmlns:a16="http://schemas.microsoft.com/office/drawing/2014/main" id="{6B32C7BD-A3BF-4D47-813F-95AFDA0D7B09}"/>
              </a:ext>
            </a:extLst>
          </p:cNvPr>
          <p:cNvSpPr/>
          <p:nvPr/>
        </p:nvSpPr>
        <p:spPr>
          <a:xfrm>
            <a:off x="1708635"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8" name="Rounded Rectangle 7">
            <a:extLst>
              <a:ext uri="{FF2B5EF4-FFF2-40B4-BE49-F238E27FC236}">
                <a16:creationId xmlns:a16="http://schemas.microsoft.com/office/drawing/2014/main" id="{311EC953-31D8-B54A-B215-E2EA7B1D010B}"/>
              </a:ext>
            </a:extLst>
          </p:cNvPr>
          <p:cNvSpPr/>
          <p:nvPr/>
        </p:nvSpPr>
        <p:spPr>
          <a:xfrm>
            <a:off x="3230056"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9" name="Rounded Rectangle 8">
            <a:extLst>
              <a:ext uri="{FF2B5EF4-FFF2-40B4-BE49-F238E27FC236}">
                <a16:creationId xmlns:a16="http://schemas.microsoft.com/office/drawing/2014/main" id="{1A027F55-9DF5-FC44-9F8C-92B5CC9B8092}"/>
              </a:ext>
            </a:extLst>
          </p:cNvPr>
          <p:cNvSpPr/>
          <p:nvPr/>
        </p:nvSpPr>
        <p:spPr>
          <a:xfrm>
            <a:off x="4716318"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13" name="Curved Connector 12">
            <a:extLst>
              <a:ext uri="{FF2B5EF4-FFF2-40B4-BE49-F238E27FC236}">
                <a16:creationId xmlns:a16="http://schemas.microsoft.com/office/drawing/2014/main" id="{E648F74E-EBEE-1347-97DA-2DCC3B954E1A}"/>
              </a:ext>
            </a:extLst>
          </p:cNvPr>
          <p:cNvCxnSpPr>
            <a:stCxn id="6" idx="2"/>
            <a:endCxn id="7" idx="0"/>
          </p:cNvCxnSpPr>
          <p:nvPr/>
        </p:nvCxnSpPr>
        <p:spPr>
          <a:xfrm rot="5400000">
            <a:off x="2738955" y="1973000"/>
            <a:ext cx="543443" cy="1521421"/>
          </a:xfrm>
          <a:prstGeom prst="curvedConnector3">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81EAD48C-5BAE-584E-85A5-95A8C5846A1D}"/>
              </a:ext>
            </a:extLst>
          </p:cNvPr>
          <p:cNvCxnSpPr>
            <a:cxnSpLocks/>
            <a:stCxn id="6" idx="2"/>
            <a:endCxn id="9" idx="0"/>
          </p:cNvCxnSpPr>
          <p:nvPr/>
        </p:nvCxnSpPr>
        <p:spPr>
          <a:xfrm rot="16200000" flipH="1">
            <a:off x="4242796" y="1990579"/>
            <a:ext cx="543443" cy="1486263"/>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17DD1A8-9D33-0444-868C-48A70727504A}"/>
              </a:ext>
            </a:extLst>
          </p:cNvPr>
          <p:cNvCxnSpPr>
            <a:stCxn id="6" idx="2"/>
            <a:endCxn id="8" idx="0"/>
          </p:cNvCxnSpPr>
          <p:nvPr/>
        </p:nvCxnSpPr>
        <p:spPr>
          <a:xfrm>
            <a:off x="3771385" y="2461990"/>
            <a:ext cx="0" cy="543443"/>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044CDC4E-288E-1D47-83AF-D6C65AF56154}"/>
              </a:ext>
            </a:extLst>
          </p:cNvPr>
          <p:cNvSpPr/>
          <p:nvPr/>
        </p:nvSpPr>
        <p:spPr>
          <a:xfrm>
            <a:off x="246934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21" name="Rounded Rectangle 20">
            <a:extLst>
              <a:ext uri="{FF2B5EF4-FFF2-40B4-BE49-F238E27FC236}">
                <a16:creationId xmlns:a16="http://schemas.microsoft.com/office/drawing/2014/main" id="{A9E6994E-507D-3742-8EB3-0C952A2AF95B}"/>
              </a:ext>
            </a:extLst>
          </p:cNvPr>
          <p:cNvSpPr/>
          <p:nvPr/>
        </p:nvSpPr>
        <p:spPr>
          <a:xfrm>
            <a:off x="93195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2" name="Curved Connector 21">
            <a:extLst>
              <a:ext uri="{FF2B5EF4-FFF2-40B4-BE49-F238E27FC236}">
                <a16:creationId xmlns:a16="http://schemas.microsoft.com/office/drawing/2014/main" id="{78D4DDD0-F05E-B844-94FD-D3227C5C87BD}"/>
              </a:ext>
            </a:extLst>
          </p:cNvPr>
          <p:cNvCxnSpPr>
            <a:cxnSpLocks/>
            <a:stCxn id="7" idx="2"/>
            <a:endCxn id="21" idx="0"/>
          </p:cNvCxnSpPr>
          <p:nvPr/>
        </p:nvCxnSpPr>
        <p:spPr>
          <a:xfrm rot="5400000">
            <a:off x="1589904" y="3468156"/>
            <a:ext cx="543443" cy="776679"/>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urved Connector 24">
            <a:extLst>
              <a:ext uri="{FF2B5EF4-FFF2-40B4-BE49-F238E27FC236}">
                <a16:creationId xmlns:a16="http://schemas.microsoft.com/office/drawing/2014/main" id="{29A147B0-C8ED-D143-ACFF-DBD8E18C2C88}"/>
              </a:ext>
            </a:extLst>
          </p:cNvPr>
          <p:cNvCxnSpPr>
            <a:cxnSpLocks/>
            <a:stCxn id="7" idx="2"/>
            <a:endCxn id="20" idx="0"/>
          </p:cNvCxnSpPr>
          <p:nvPr/>
        </p:nvCxnSpPr>
        <p:spPr>
          <a:xfrm rot="16200000" flipH="1">
            <a:off x="2358600" y="3476138"/>
            <a:ext cx="543443" cy="760711"/>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B85692BA-1C26-4D42-9DFE-386D0D2C8309}"/>
              </a:ext>
            </a:extLst>
          </p:cNvPr>
          <p:cNvSpPr/>
          <p:nvPr/>
        </p:nvSpPr>
        <p:spPr>
          <a:xfrm>
            <a:off x="4716318" y="4128216"/>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9" name="Straight Arrow Connector 28">
            <a:extLst>
              <a:ext uri="{FF2B5EF4-FFF2-40B4-BE49-F238E27FC236}">
                <a16:creationId xmlns:a16="http://schemas.microsoft.com/office/drawing/2014/main" id="{5841C1F1-D79C-2E4A-9641-22C76FC0A7FE}"/>
              </a:ext>
            </a:extLst>
          </p:cNvPr>
          <p:cNvCxnSpPr>
            <a:cxnSpLocks/>
            <a:stCxn id="9" idx="2"/>
            <a:endCxn id="28" idx="0"/>
          </p:cNvCxnSpPr>
          <p:nvPr/>
        </p:nvCxnSpPr>
        <p:spPr>
          <a:xfrm flipH="1">
            <a:off x="5257648" y="3584773"/>
            <a:ext cx="1" cy="543442"/>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998AF2F3-1055-CB48-A948-656397C6B5B4}"/>
              </a:ext>
            </a:extLst>
          </p:cNvPr>
          <p:cNvSpPr/>
          <p:nvPr/>
        </p:nvSpPr>
        <p:spPr>
          <a:xfrm>
            <a:off x="3585690" y="2004572"/>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P</a:t>
            </a:r>
          </a:p>
        </p:txBody>
      </p:sp>
      <p:sp>
        <p:nvSpPr>
          <p:cNvPr id="34" name="Oval 33">
            <a:extLst>
              <a:ext uri="{FF2B5EF4-FFF2-40B4-BE49-F238E27FC236}">
                <a16:creationId xmlns:a16="http://schemas.microsoft.com/office/drawing/2014/main" id="{A1D20211-9C86-7244-BBEF-D25836E64BCE}"/>
              </a:ext>
            </a:extLst>
          </p:cNvPr>
          <p:cNvSpPr/>
          <p:nvPr/>
        </p:nvSpPr>
        <p:spPr>
          <a:xfrm>
            <a:off x="2064269" y="3107695"/>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A</a:t>
            </a:r>
          </a:p>
        </p:txBody>
      </p:sp>
      <p:sp>
        <p:nvSpPr>
          <p:cNvPr id="35" name="Oval 34">
            <a:extLst>
              <a:ext uri="{FF2B5EF4-FFF2-40B4-BE49-F238E27FC236}">
                <a16:creationId xmlns:a16="http://schemas.microsoft.com/office/drawing/2014/main" id="{5FE86A37-25B0-6A42-8CE5-BE2550EFB4E1}"/>
              </a:ext>
            </a:extLst>
          </p:cNvPr>
          <p:cNvSpPr/>
          <p:nvPr/>
        </p:nvSpPr>
        <p:spPr>
          <a:xfrm>
            <a:off x="3585689" y="3122789"/>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B</a:t>
            </a:r>
          </a:p>
        </p:txBody>
      </p:sp>
      <p:sp>
        <p:nvSpPr>
          <p:cNvPr id="36" name="Oval 35">
            <a:extLst>
              <a:ext uri="{FF2B5EF4-FFF2-40B4-BE49-F238E27FC236}">
                <a16:creationId xmlns:a16="http://schemas.microsoft.com/office/drawing/2014/main" id="{6866E3ED-B4FF-FA4B-9A37-91C4E2697E97}"/>
              </a:ext>
            </a:extLst>
          </p:cNvPr>
          <p:cNvSpPr/>
          <p:nvPr/>
        </p:nvSpPr>
        <p:spPr>
          <a:xfrm>
            <a:off x="5071952" y="3122789"/>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C</a:t>
            </a:r>
          </a:p>
        </p:txBody>
      </p:sp>
      <p:sp>
        <p:nvSpPr>
          <p:cNvPr id="37" name="Oval 36">
            <a:extLst>
              <a:ext uri="{FF2B5EF4-FFF2-40B4-BE49-F238E27FC236}">
                <a16:creationId xmlns:a16="http://schemas.microsoft.com/office/drawing/2014/main" id="{D21BC31E-0739-944D-B2D3-727DA8F6BC06}"/>
              </a:ext>
            </a:extLst>
          </p:cNvPr>
          <p:cNvSpPr/>
          <p:nvPr/>
        </p:nvSpPr>
        <p:spPr>
          <a:xfrm>
            <a:off x="1287591" y="4234626"/>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D</a:t>
            </a:r>
          </a:p>
        </p:txBody>
      </p:sp>
      <p:sp>
        <p:nvSpPr>
          <p:cNvPr id="38" name="Oval 37">
            <a:extLst>
              <a:ext uri="{FF2B5EF4-FFF2-40B4-BE49-F238E27FC236}">
                <a16:creationId xmlns:a16="http://schemas.microsoft.com/office/drawing/2014/main" id="{2393A7F7-283E-6A41-8696-37C04498C7DF}"/>
              </a:ext>
            </a:extLst>
          </p:cNvPr>
          <p:cNvSpPr/>
          <p:nvPr/>
        </p:nvSpPr>
        <p:spPr>
          <a:xfrm>
            <a:off x="2823290" y="4221503"/>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E</a:t>
            </a:r>
          </a:p>
        </p:txBody>
      </p:sp>
      <p:sp>
        <p:nvSpPr>
          <p:cNvPr id="39" name="Oval 38">
            <a:extLst>
              <a:ext uri="{FF2B5EF4-FFF2-40B4-BE49-F238E27FC236}">
                <a16:creationId xmlns:a16="http://schemas.microsoft.com/office/drawing/2014/main" id="{E16F7D18-65F8-9041-8810-955CEED36B95}"/>
              </a:ext>
            </a:extLst>
          </p:cNvPr>
          <p:cNvSpPr/>
          <p:nvPr/>
        </p:nvSpPr>
        <p:spPr>
          <a:xfrm>
            <a:off x="5071952" y="4210379"/>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F</a:t>
            </a:r>
          </a:p>
        </p:txBody>
      </p:sp>
      <p:sp>
        <p:nvSpPr>
          <p:cNvPr id="30" name="Rounded Rectangle 29">
            <a:extLst>
              <a:ext uri="{FF2B5EF4-FFF2-40B4-BE49-F238E27FC236}">
                <a16:creationId xmlns:a16="http://schemas.microsoft.com/office/drawing/2014/main" id="{A1951337-36CA-904E-9656-BA82EE44D5F7}"/>
              </a:ext>
            </a:extLst>
          </p:cNvPr>
          <p:cNvSpPr/>
          <p:nvPr/>
        </p:nvSpPr>
        <p:spPr>
          <a:xfrm>
            <a:off x="4174987" y="868301"/>
            <a:ext cx="1082661" cy="579342"/>
          </a:xfrm>
          <a:prstGeom prst="roundRect">
            <a:avLst/>
          </a:prstGeom>
          <a:solidFill>
            <a:srgbClr val="711BA6"/>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1" name="Oval 30">
            <a:extLst>
              <a:ext uri="{FF2B5EF4-FFF2-40B4-BE49-F238E27FC236}">
                <a16:creationId xmlns:a16="http://schemas.microsoft.com/office/drawing/2014/main" id="{DF3A98C7-9CBE-D34E-A034-B8683D9FFB44}"/>
              </a:ext>
            </a:extLst>
          </p:cNvPr>
          <p:cNvSpPr/>
          <p:nvPr/>
        </p:nvSpPr>
        <p:spPr>
          <a:xfrm>
            <a:off x="4530623" y="990224"/>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Q</a:t>
            </a:r>
          </a:p>
        </p:txBody>
      </p:sp>
      <p:cxnSp>
        <p:nvCxnSpPr>
          <p:cNvPr id="32" name="Curved Connector 31">
            <a:extLst>
              <a:ext uri="{FF2B5EF4-FFF2-40B4-BE49-F238E27FC236}">
                <a16:creationId xmlns:a16="http://schemas.microsoft.com/office/drawing/2014/main" id="{9FA64AB9-0FAD-4E4C-B9BE-0F8C1A5BA20C}"/>
              </a:ext>
            </a:extLst>
          </p:cNvPr>
          <p:cNvCxnSpPr>
            <a:cxnSpLocks/>
            <a:stCxn id="6" idx="0"/>
            <a:endCxn id="30" idx="2"/>
          </p:cNvCxnSpPr>
          <p:nvPr/>
        </p:nvCxnSpPr>
        <p:spPr>
          <a:xfrm rot="5400000" flipH="1" flipV="1">
            <a:off x="4026348" y="1192678"/>
            <a:ext cx="435006" cy="944932"/>
          </a:xfrm>
          <a:prstGeom prst="curvedConnector3">
            <a:avLst>
              <a:gd name="adj1" fmla="val 50000"/>
            </a:avLst>
          </a:prstGeom>
          <a:ln w="12700">
            <a:solidFill>
              <a:schemeClr val="bg2"/>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0" name="Rounded Rectangle 39">
            <a:extLst>
              <a:ext uri="{FF2B5EF4-FFF2-40B4-BE49-F238E27FC236}">
                <a16:creationId xmlns:a16="http://schemas.microsoft.com/office/drawing/2014/main" id="{CCBD773B-821E-FB47-A1B8-C22AD83EA557}"/>
              </a:ext>
            </a:extLst>
          </p:cNvPr>
          <p:cNvSpPr/>
          <p:nvPr/>
        </p:nvSpPr>
        <p:spPr>
          <a:xfrm>
            <a:off x="5257648" y="1872020"/>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43" name="Oval 42">
            <a:extLst>
              <a:ext uri="{FF2B5EF4-FFF2-40B4-BE49-F238E27FC236}">
                <a16:creationId xmlns:a16="http://schemas.microsoft.com/office/drawing/2014/main" id="{EB7E109E-1CC5-B04A-8DB0-FA005672E703}"/>
              </a:ext>
            </a:extLst>
          </p:cNvPr>
          <p:cNvSpPr/>
          <p:nvPr/>
        </p:nvSpPr>
        <p:spPr>
          <a:xfrm>
            <a:off x="5613282" y="195418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G</a:t>
            </a:r>
          </a:p>
        </p:txBody>
      </p:sp>
      <p:cxnSp>
        <p:nvCxnSpPr>
          <p:cNvPr id="44" name="Curved Connector 43">
            <a:extLst>
              <a:ext uri="{FF2B5EF4-FFF2-40B4-BE49-F238E27FC236}">
                <a16:creationId xmlns:a16="http://schemas.microsoft.com/office/drawing/2014/main" id="{BA3595D0-9984-7944-9228-DABB0ACE7491}"/>
              </a:ext>
            </a:extLst>
          </p:cNvPr>
          <p:cNvCxnSpPr>
            <a:cxnSpLocks/>
            <a:stCxn id="30" idx="2"/>
            <a:endCxn id="40" idx="0"/>
          </p:cNvCxnSpPr>
          <p:nvPr/>
        </p:nvCxnSpPr>
        <p:spPr>
          <a:xfrm rot="16200000" flipH="1">
            <a:off x="5045458" y="1118500"/>
            <a:ext cx="424379" cy="1082660"/>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41" name="Title 1">
            <a:extLst>
              <a:ext uri="{FF2B5EF4-FFF2-40B4-BE49-F238E27FC236}">
                <a16:creationId xmlns:a16="http://schemas.microsoft.com/office/drawing/2014/main" id="{A60BACEF-5729-9049-91A1-4B598F106863}"/>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Dependency tree</a:t>
            </a:r>
          </a:p>
        </p:txBody>
      </p:sp>
    </p:spTree>
    <p:extLst>
      <p:ext uri="{BB962C8B-B14F-4D97-AF65-F5344CB8AC3E}">
        <p14:creationId xmlns:p14="http://schemas.microsoft.com/office/powerpoint/2010/main" val="2171203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6</a:t>
            </a:fld>
            <a:endParaRPr lang="en-SE"/>
          </a:p>
        </p:txBody>
      </p:sp>
      <p:sp>
        <p:nvSpPr>
          <p:cNvPr id="6" name="Rounded Rectangle 5">
            <a:extLst>
              <a:ext uri="{FF2B5EF4-FFF2-40B4-BE49-F238E27FC236}">
                <a16:creationId xmlns:a16="http://schemas.microsoft.com/office/drawing/2014/main" id="{0E74A6CC-DCA0-874C-805C-6DF93843DFBA}"/>
              </a:ext>
            </a:extLst>
          </p:cNvPr>
          <p:cNvSpPr/>
          <p:nvPr/>
        </p:nvSpPr>
        <p:spPr>
          <a:xfrm>
            <a:off x="3230056" y="1882647"/>
            <a:ext cx="1082661" cy="579342"/>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7" name="Rounded Rectangle 6">
            <a:extLst>
              <a:ext uri="{FF2B5EF4-FFF2-40B4-BE49-F238E27FC236}">
                <a16:creationId xmlns:a16="http://schemas.microsoft.com/office/drawing/2014/main" id="{6B32C7BD-A3BF-4D47-813F-95AFDA0D7B09}"/>
              </a:ext>
            </a:extLst>
          </p:cNvPr>
          <p:cNvSpPr/>
          <p:nvPr/>
        </p:nvSpPr>
        <p:spPr>
          <a:xfrm>
            <a:off x="1708635"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8" name="Rounded Rectangle 7">
            <a:extLst>
              <a:ext uri="{FF2B5EF4-FFF2-40B4-BE49-F238E27FC236}">
                <a16:creationId xmlns:a16="http://schemas.microsoft.com/office/drawing/2014/main" id="{311EC953-31D8-B54A-B215-E2EA7B1D010B}"/>
              </a:ext>
            </a:extLst>
          </p:cNvPr>
          <p:cNvSpPr/>
          <p:nvPr/>
        </p:nvSpPr>
        <p:spPr>
          <a:xfrm>
            <a:off x="3230056"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9" name="Rounded Rectangle 8">
            <a:extLst>
              <a:ext uri="{FF2B5EF4-FFF2-40B4-BE49-F238E27FC236}">
                <a16:creationId xmlns:a16="http://schemas.microsoft.com/office/drawing/2014/main" id="{1A027F55-9DF5-FC44-9F8C-92B5CC9B8092}"/>
              </a:ext>
            </a:extLst>
          </p:cNvPr>
          <p:cNvSpPr/>
          <p:nvPr/>
        </p:nvSpPr>
        <p:spPr>
          <a:xfrm>
            <a:off x="4716318"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13" name="Curved Connector 12">
            <a:extLst>
              <a:ext uri="{FF2B5EF4-FFF2-40B4-BE49-F238E27FC236}">
                <a16:creationId xmlns:a16="http://schemas.microsoft.com/office/drawing/2014/main" id="{E648F74E-EBEE-1347-97DA-2DCC3B954E1A}"/>
              </a:ext>
            </a:extLst>
          </p:cNvPr>
          <p:cNvCxnSpPr>
            <a:stCxn id="6" idx="2"/>
            <a:endCxn id="7" idx="0"/>
          </p:cNvCxnSpPr>
          <p:nvPr/>
        </p:nvCxnSpPr>
        <p:spPr>
          <a:xfrm rot="5400000">
            <a:off x="2738955" y="1973000"/>
            <a:ext cx="543443" cy="1521421"/>
          </a:xfrm>
          <a:prstGeom prst="curvedConnector3">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81EAD48C-5BAE-584E-85A5-95A8C5846A1D}"/>
              </a:ext>
            </a:extLst>
          </p:cNvPr>
          <p:cNvCxnSpPr>
            <a:cxnSpLocks/>
            <a:stCxn id="6" idx="2"/>
            <a:endCxn id="9" idx="0"/>
          </p:cNvCxnSpPr>
          <p:nvPr/>
        </p:nvCxnSpPr>
        <p:spPr>
          <a:xfrm rot="16200000" flipH="1">
            <a:off x="4242796" y="1990579"/>
            <a:ext cx="543443" cy="1486263"/>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17DD1A8-9D33-0444-868C-48A70727504A}"/>
              </a:ext>
            </a:extLst>
          </p:cNvPr>
          <p:cNvCxnSpPr>
            <a:stCxn id="6" idx="2"/>
            <a:endCxn id="8" idx="0"/>
          </p:cNvCxnSpPr>
          <p:nvPr/>
        </p:nvCxnSpPr>
        <p:spPr>
          <a:xfrm>
            <a:off x="3771385" y="2461990"/>
            <a:ext cx="0" cy="543443"/>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044CDC4E-288E-1D47-83AF-D6C65AF56154}"/>
              </a:ext>
            </a:extLst>
          </p:cNvPr>
          <p:cNvSpPr/>
          <p:nvPr/>
        </p:nvSpPr>
        <p:spPr>
          <a:xfrm>
            <a:off x="246934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21" name="Rounded Rectangle 20">
            <a:extLst>
              <a:ext uri="{FF2B5EF4-FFF2-40B4-BE49-F238E27FC236}">
                <a16:creationId xmlns:a16="http://schemas.microsoft.com/office/drawing/2014/main" id="{A9E6994E-507D-3742-8EB3-0C952A2AF95B}"/>
              </a:ext>
            </a:extLst>
          </p:cNvPr>
          <p:cNvSpPr/>
          <p:nvPr/>
        </p:nvSpPr>
        <p:spPr>
          <a:xfrm>
            <a:off x="93195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2" name="Curved Connector 21">
            <a:extLst>
              <a:ext uri="{FF2B5EF4-FFF2-40B4-BE49-F238E27FC236}">
                <a16:creationId xmlns:a16="http://schemas.microsoft.com/office/drawing/2014/main" id="{78D4DDD0-F05E-B844-94FD-D3227C5C87BD}"/>
              </a:ext>
            </a:extLst>
          </p:cNvPr>
          <p:cNvCxnSpPr>
            <a:cxnSpLocks/>
            <a:stCxn id="7" idx="2"/>
            <a:endCxn id="21" idx="0"/>
          </p:cNvCxnSpPr>
          <p:nvPr/>
        </p:nvCxnSpPr>
        <p:spPr>
          <a:xfrm rot="5400000">
            <a:off x="1589904" y="3468156"/>
            <a:ext cx="543443" cy="776679"/>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urved Connector 24">
            <a:extLst>
              <a:ext uri="{FF2B5EF4-FFF2-40B4-BE49-F238E27FC236}">
                <a16:creationId xmlns:a16="http://schemas.microsoft.com/office/drawing/2014/main" id="{29A147B0-C8ED-D143-ACFF-DBD8E18C2C88}"/>
              </a:ext>
            </a:extLst>
          </p:cNvPr>
          <p:cNvCxnSpPr>
            <a:cxnSpLocks/>
            <a:stCxn id="7" idx="2"/>
            <a:endCxn id="20" idx="0"/>
          </p:cNvCxnSpPr>
          <p:nvPr/>
        </p:nvCxnSpPr>
        <p:spPr>
          <a:xfrm rot="16200000" flipH="1">
            <a:off x="2358600" y="3476138"/>
            <a:ext cx="543443" cy="760711"/>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B85692BA-1C26-4D42-9DFE-386D0D2C8309}"/>
              </a:ext>
            </a:extLst>
          </p:cNvPr>
          <p:cNvSpPr/>
          <p:nvPr/>
        </p:nvSpPr>
        <p:spPr>
          <a:xfrm>
            <a:off x="4716318" y="4128216"/>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9" name="Straight Arrow Connector 28">
            <a:extLst>
              <a:ext uri="{FF2B5EF4-FFF2-40B4-BE49-F238E27FC236}">
                <a16:creationId xmlns:a16="http://schemas.microsoft.com/office/drawing/2014/main" id="{5841C1F1-D79C-2E4A-9641-22C76FC0A7FE}"/>
              </a:ext>
            </a:extLst>
          </p:cNvPr>
          <p:cNvCxnSpPr>
            <a:cxnSpLocks/>
            <a:stCxn id="9" idx="2"/>
            <a:endCxn id="28" idx="0"/>
          </p:cNvCxnSpPr>
          <p:nvPr/>
        </p:nvCxnSpPr>
        <p:spPr>
          <a:xfrm flipH="1">
            <a:off x="5257648" y="3584773"/>
            <a:ext cx="1" cy="543442"/>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3" name="Oval 32">
            <a:extLst>
              <a:ext uri="{FF2B5EF4-FFF2-40B4-BE49-F238E27FC236}">
                <a16:creationId xmlns:a16="http://schemas.microsoft.com/office/drawing/2014/main" id="{998AF2F3-1055-CB48-A948-656397C6B5B4}"/>
              </a:ext>
            </a:extLst>
          </p:cNvPr>
          <p:cNvSpPr/>
          <p:nvPr/>
        </p:nvSpPr>
        <p:spPr>
          <a:xfrm>
            <a:off x="3044359" y="1702732"/>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P</a:t>
            </a:r>
          </a:p>
        </p:txBody>
      </p:sp>
      <p:sp>
        <p:nvSpPr>
          <p:cNvPr id="34" name="Oval 33">
            <a:extLst>
              <a:ext uri="{FF2B5EF4-FFF2-40B4-BE49-F238E27FC236}">
                <a16:creationId xmlns:a16="http://schemas.microsoft.com/office/drawing/2014/main" id="{A1D20211-9C86-7244-BBEF-D25836E64BCE}"/>
              </a:ext>
            </a:extLst>
          </p:cNvPr>
          <p:cNvSpPr/>
          <p:nvPr/>
        </p:nvSpPr>
        <p:spPr>
          <a:xfrm>
            <a:off x="1515065" y="279517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A</a:t>
            </a:r>
          </a:p>
        </p:txBody>
      </p:sp>
      <p:sp>
        <p:nvSpPr>
          <p:cNvPr id="35" name="Oval 34">
            <a:extLst>
              <a:ext uri="{FF2B5EF4-FFF2-40B4-BE49-F238E27FC236}">
                <a16:creationId xmlns:a16="http://schemas.microsoft.com/office/drawing/2014/main" id="{5FE86A37-25B0-6A42-8CE5-BE2550EFB4E1}"/>
              </a:ext>
            </a:extLst>
          </p:cNvPr>
          <p:cNvSpPr/>
          <p:nvPr/>
        </p:nvSpPr>
        <p:spPr>
          <a:xfrm>
            <a:off x="3044360" y="2819736"/>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B</a:t>
            </a:r>
          </a:p>
        </p:txBody>
      </p:sp>
      <p:sp>
        <p:nvSpPr>
          <p:cNvPr id="36" name="Oval 35">
            <a:extLst>
              <a:ext uri="{FF2B5EF4-FFF2-40B4-BE49-F238E27FC236}">
                <a16:creationId xmlns:a16="http://schemas.microsoft.com/office/drawing/2014/main" id="{6866E3ED-B4FF-FA4B-9A37-91C4E2697E97}"/>
              </a:ext>
            </a:extLst>
          </p:cNvPr>
          <p:cNvSpPr/>
          <p:nvPr/>
        </p:nvSpPr>
        <p:spPr>
          <a:xfrm>
            <a:off x="4532094" y="2819736"/>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C</a:t>
            </a:r>
          </a:p>
        </p:txBody>
      </p:sp>
      <p:sp>
        <p:nvSpPr>
          <p:cNvPr id="37" name="Oval 36">
            <a:extLst>
              <a:ext uri="{FF2B5EF4-FFF2-40B4-BE49-F238E27FC236}">
                <a16:creationId xmlns:a16="http://schemas.microsoft.com/office/drawing/2014/main" id="{D21BC31E-0739-944D-B2D3-727DA8F6BC06}"/>
              </a:ext>
            </a:extLst>
          </p:cNvPr>
          <p:cNvSpPr/>
          <p:nvPr/>
        </p:nvSpPr>
        <p:spPr>
          <a:xfrm>
            <a:off x="755090"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D</a:t>
            </a:r>
          </a:p>
        </p:txBody>
      </p:sp>
      <p:sp>
        <p:nvSpPr>
          <p:cNvPr id="38" name="Oval 37">
            <a:extLst>
              <a:ext uri="{FF2B5EF4-FFF2-40B4-BE49-F238E27FC236}">
                <a16:creationId xmlns:a16="http://schemas.microsoft.com/office/drawing/2014/main" id="{2393A7F7-283E-6A41-8696-37C04498C7DF}"/>
              </a:ext>
            </a:extLst>
          </p:cNvPr>
          <p:cNvSpPr/>
          <p:nvPr/>
        </p:nvSpPr>
        <p:spPr>
          <a:xfrm>
            <a:off x="2283650"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E</a:t>
            </a:r>
          </a:p>
        </p:txBody>
      </p:sp>
      <p:sp>
        <p:nvSpPr>
          <p:cNvPr id="39" name="Oval 38">
            <a:extLst>
              <a:ext uri="{FF2B5EF4-FFF2-40B4-BE49-F238E27FC236}">
                <a16:creationId xmlns:a16="http://schemas.microsoft.com/office/drawing/2014/main" id="{E16F7D18-65F8-9041-8810-955CEED36B95}"/>
              </a:ext>
            </a:extLst>
          </p:cNvPr>
          <p:cNvSpPr/>
          <p:nvPr/>
        </p:nvSpPr>
        <p:spPr>
          <a:xfrm>
            <a:off x="4532094"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F</a:t>
            </a:r>
          </a:p>
        </p:txBody>
      </p:sp>
      <p:sp>
        <p:nvSpPr>
          <p:cNvPr id="53" name="Rounded Rectangle 52">
            <a:extLst>
              <a:ext uri="{FF2B5EF4-FFF2-40B4-BE49-F238E27FC236}">
                <a16:creationId xmlns:a16="http://schemas.microsoft.com/office/drawing/2014/main" id="{3A43B367-7699-3C44-BF89-7FC91E60E5DB}"/>
              </a:ext>
            </a:extLst>
          </p:cNvPr>
          <p:cNvSpPr/>
          <p:nvPr/>
        </p:nvSpPr>
        <p:spPr>
          <a:xfrm>
            <a:off x="4174987" y="868301"/>
            <a:ext cx="1082661" cy="579342"/>
          </a:xfrm>
          <a:prstGeom prst="roundRect">
            <a:avLst/>
          </a:prstGeom>
          <a:solidFill>
            <a:srgbClr val="711BA6"/>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54" name="Oval 53">
            <a:extLst>
              <a:ext uri="{FF2B5EF4-FFF2-40B4-BE49-F238E27FC236}">
                <a16:creationId xmlns:a16="http://schemas.microsoft.com/office/drawing/2014/main" id="{CC31BB75-7DBA-4842-94F9-0110240FE724}"/>
              </a:ext>
            </a:extLst>
          </p:cNvPr>
          <p:cNvSpPr/>
          <p:nvPr/>
        </p:nvSpPr>
        <p:spPr>
          <a:xfrm>
            <a:off x="3989293" y="687353"/>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Q</a:t>
            </a:r>
          </a:p>
        </p:txBody>
      </p:sp>
      <p:cxnSp>
        <p:nvCxnSpPr>
          <p:cNvPr id="55" name="Curved Connector 54">
            <a:extLst>
              <a:ext uri="{FF2B5EF4-FFF2-40B4-BE49-F238E27FC236}">
                <a16:creationId xmlns:a16="http://schemas.microsoft.com/office/drawing/2014/main" id="{D115115B-EA0C-EF4C-8ADC-5804AE159470}"/>
              </a:ext>
            </a:extLst>
          </p:cNvPr>
          <p:cNvCxnSpPr>
            <a:cxnSpLocks/>
            <a:endCxn id="53" idx="2"/>
          </p:cNvCxnSpPr>
          <p:nvPr/>
        </p:nvCxnSpPr>
        <p:spPr>
          <a:xfrm rot="5400000" flipH="1" flipV="1">
            <a:off x="4026348" y="1192678"/>
            <a:ext cx="435006" cy="944932"/>
          </a:xfrm>
          <a:prstGeom prst="curvedConnector3">
            <a:avLst>
              <a:gd name="adj1" fmla="val 50000"/>
            </a:avLst>
          </a:prstGeom>
          <a:ln w="12700">
            <a:solidFill>
              <a:schemeClr val="bg2"/>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6" name="Rounded Rectangle 55">
            <a:extLst>
              <a:ext uri="{FF2B5EF4-FFF2-40B4-BE49-F238E27FC236}">
                <a16:creationId xmlns:a16="http://schemas.microsoft.com/office/drawing/2014/main" id="{8DFAB0D5-7E3A-8F41-B35B-BFDC2B0447A6}"/>
              </a:ext>
            </a:extLst>
          </p:cNvPr>
          <p:cNvSpPr/>
          <p:nvPr/>
        </p:nvSpPr>
        <p:spPr>
          <a:xfrm>
            <a:off x="5257648" y="1872020"/>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57" name="Oval 56">
            <a:extLst>
              <a:ext uri="{FF2B5EF4-FFF2-40B4-BE49-F238E27FC236}">
                <a16:creationId xmlns:a16="http://schemas.microsoft.com/office/drawing/2014/main" id="{B2BDCF1C-6EC3-674C-A33D-A9A00FEBA912}"/>
              </a:ext>
            </a:extLst>
          </p:cNvPr>
          <p:cNvSpPr/>
          <p:nvPr/>
        </p:nvSpPr>
        <p:spPr>
          <a:xfrm>
            <a:off x="5071954" y="1696952"/>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G</a:t>
            </a:r>
          </a:p>
        </p:txBody>
      </p:sp>
      <p:cxnSp>
        <p:nvCxnSpPr>
          <p:cNvPr id="58" name="Curved Connector 57">
            <a:extLst>
              <a:ext uri="{FF2B5EF4-FFF2-40B4-BE49-F238E27FC236}">
                <a16:creationId xmlns:a16="http://schemas.microsoft.com/office/drawing/2014/main" id="{FDB42721-AE7E-3F47-B2FC-E39DFAF8C6E6}"/>
              </a:ext>
            </a:extLst>
          </p:cNvPr>
          <p:cNvCxnSpPr>
            <a:cxnSpLocks/>
            <a:stCxn id="53" idx="2"/>
            <a:endCxn id="56" idx="0"/>
          </p:cNvCxnSpPr>
          <p:nvPr/>
        </p:nvCxnSpPr>
        <p:spPr>
          <a:xfrm rot="16200000" flipH="1">
            <a:off x="5045458" y="1118500"/>
            <a:ext cx="424379" cy="1082660"/>
          </a:xfrm>
          <a:prstGeom prst="curvedConnector3">
            <a:avLst>
              <a:gd name="adj1" fmla="val 50000"/>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40" name="Title 1">
            <a:extLst>
              <a:ext uri="{FF2B5EF4-FFF2-40B4-BE49-F238E27FC236}">
                <a16:creationId xmlns:a16="http://schemas.microsoft.com/office/drawing/2014/main" id="{A31FD4DF-09C0-F942-95E2-9C7429314ABE}"/>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Dependency tree</a:t>
            </a:r>
          </a:p>
        </p:txBody>
      </p:sp>
    </p:spTree>
    <p:extLst>
      <p:ext uri="{BB962C8B-B14F-4D97-AF65-F5344CB8AC3E}">
        <p14:creationId xmlns:p14="http://schemas.microsoft.com/office/powerpoint/2010/main" val="710454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7</a:t>
            </a:fld>
            <a:endParaRPr lang="en-SE"/>
          </a:p>
        </p:txBody>
      </p:sp>
      <p:sp>
        <p:nvSpPr>
          <p:cNvPr id="6" name="Rounded Rectangle 5">
            <a:extLst>
              <a:ext uri="{FF2B5EF4-FFF2-40B4-BE49-F238E27FC236}">
                <a16:creationId xmlns:a16="http://schemas.microsoft.com/office/drawing/2014/main" id="{0E74A6CC-DCA0-874C-805C-6DF93843DFBA}"/>
              </a:ext>
            </a:extLst>
          </p:cNvPr>
          <p:cNvSpPr/>
          <p:nvPr/>
        </p:nvSpPr>
        <p:spPr>
          <a:xfrm>
            <a:off x="3230056" y="1882647"/>
            <a:ext cx="1082661" cy="579342"/>
          </a:xfrm>
          <a:prstGeom prst="roundRect">
            <a:avLst/>
          </a:prstGeom>
          <a:solidFill>
            <a:srgbClr val="50A61B"/>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7" name="Rounded Rectangle 6">
            <a:extLst>
              <a:ext uri="{FF2B5EF4-FFF2-40B4-BE49-F238E27FC236}">
                <a16:creationId xmlns:a16="http://schemas.microsoft.com/office/drawing/2014/main" id="{6B32C7BD-A3BF-4D47-813F-95AFDA0D7B09}"/>
              </a:ext>
            </a:extLst>
          </p:cNvPr>
          <p:cNvSpPr/>
          <p:nvPr/>
        </p:nvSpPr>
        <p:spPr>
          <a:xfrm>
            <a:off x="1708635"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8" name="Rounded Rectangle 7">
            <a:extLst>
              <a:ext uri="{FF2B5EF4-FFF2-40B4-BE49-F238E27FC236}">
                <a16:creationId xmlns:a16="http://schemas.microsoft.com/office/drawing/2014/main" id="{311EC953-31D8-B54A-B215-E2EA7B1D010B}"/>
              </a:ext>
            </a:extLst>
          </p:cNvPr>
          <p:cNvSpPr/>
          <p:nvPr/>
        </p:nvSpPr>
        <p:spPr>
          <a:xfrm>
            <a:off x="3230056"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9" name="Rounded Rectangle 8">
            <a:extLst>
              <a:ext uri="{FF2B5EF4-FFF2-40B4-BE49-F238E27FC236}">
                <a16:creationId xmlns:a16="http://schemas.microsoft.com/office/drawing/2014/main" id="{1A027F55-9DF5-FC44-9F8C-92B5CC9B8092}"/>
              </a:ext>
            </a:extLst>
          </p:cNvPr>
          <p:cNvSpPr/>
          <p:nvPr/>
        </p:nvSpPr>
        <p:spPr>
          <a:xfrm>
            <a:off x="4716318" y="3005432"/>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13" name="Curved Connector 12">
            <a:extLst>
              <a:ext uri="{FF2B5EF4-FFF2-40B4-BE49-F238E27FC236}">
                <a16:creationId xmlns:a16="http://schemas.microsoft.com/office/drawing/2014/main" id="{E648F74E-EBEE-1347-97DA-2DCC3B954E1A}"/>
              </a:ext>
            </a:extLst>
          </p:cNvPr>
          <p:cNvCxnSpPr>
            <a:cxnSpLocks/>
            <a:endCxn id="27" idx="0"/>
          </p:cNvCxnSpPr>
          <p:nvPr/>
        </p:nvCxnSpPr>
        <p:spPr>
          <a:xfrm rot="10800000" flipV="1">
            <a:off x="2191479" y="2259340"/>
            <a:ext cx="1287463" cy="927925"/>
          </a:xfrm>
          <a:prstGeom prst="curvedConnector2">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0" name="Rounded Rectangle 19">
            <a:extLst>
              <a:ext uri="{FF2B5EF4-FFF2-40B4-BE49-F238E27FC236}">
                <a16:creationId xmlns:a16="http://schemas.microsoft.com/office/drawing/2014/main" id="{044CDC4E-288E-1D47-83AF-D6C65AF56154}"/>
              </a:ext>
            </a:extLst>
          </p:cNvPr>
          <p:cNvSpPr/>
          <p:nvPr/>
        </p:nvSpPr>
        <p:spPr>
          <a:xfrm>
            <a:off x="246934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21" name="Rounded Rectangle 20">
            <a:extLst>
              <a:ext uri="{FF2B5EF4-FFF2-40B4-BE49-F238E27FC236}">
                <a16:creationId xmlns:a16="http://schemas.microsoft.com/office/drawing/2014/main" id="{A9E6994E-507D-3742-8EB3-0C952A2AF95B}"/>
              </a:ext>
            </a:extLst>
          </p:cNvPr>
          <p:cNvSpPr/>
          <p:nvPr/>
        </p:nvSpPr>
        <p:spPr>
          <a:xfrm>
            <a:off x="931955" y="4128217"/>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cxnSp>
        <p:nvCxnSpPr>
          <p:cNvPr id="22" name="Curved Connector 21">
            <a:extLst>
              <a:ext uri="{FF2B5EF4-FFF2-40B4-BE49-F238E27FC236}">
                <a16:creationId xmlns:a16="http://schemas.microsoft.com/office/drawing/2014/main" id="{78D4DDD0-F05E-B844-94FD-D3227C5C87BD}"/>
              </a:ext>
            </a:extLst>
          </p:cNvPr>
          <p:cNvCxnSpPr>
            <a:cxnSpLocks/>
          </p:cNvCxnSpPr>
          <p:nvPr/>
        </p:nvCxnSpPr>
        <p:spPr>
          <a:xfrm rot="5400000">
            <a:off x="1371248" y="3493676"/>
            <a:ext cx="938242" cy="702225"/>
          </a:xfrm>
          <a:prstGeom prst="curvedConnector3">
            <a:avLst>
              <a:gd name="adj1" fmla="val 50000"/>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8" name="Rounded Rectangle 27">
            <a:extLst>
              <a:ext uri="{FF2B5EF4-FFF2-40B4-BE49-F238E27FC236}">
                <a16:creationId xmlns:a16="http://schemas.microsoft.com/office/drawing/2014/main" id="{B85692BA-1C26-4D42-9DFE-386D0D2C8309}"/>
              </a:ext>
            </a:extLst>
          </p:cNvPr>
          <p:cNvSpPr/>
          <p:nvPr/>
        </p:nvSpPr>
        <p:spPr>
          <a:xfrm>
            <a:off x="4716318" y="4128216"/>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3" name="Oval 32">
            <a:extLst>
              <a:ext uri="{FF2B5EF4-FFF2-40B4-BE49-F238E27FC236}">
                <a16:creationId xmlns:a16="http://schemas.microsoft.com/office/drawing/2014/main" id="{998AF2F3-1055-CB48-A948-656397C6B5B4}"/>
              </a:ext>
            </a:extLst>
          </p:cNvPr>
          <p:cNvSpPr/>
          <p:nvPr/>
        </p:nvSpPr>
        <p:spPr>
          <a:xfrm>
            <a:off x="3044359" y="1702732"/>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P</a:t>
            </a:r>
          </a:p>
        </p:txBody>
      </p:sp>
      <p:sp>
        <p:nvSpPr>
          <p:cNvPr id="34" name="Oval 33">
            <a:extLst>
              <a:ext uri="{FF2B5EF4-FFF2-40B4-BE49-F238E27FC236}">
                <a16:creationId xmlns:a16="http://schemas.microsoft.com/office/drawing/2014/main" id="{A1D20211-9C86-7244-BBEF-D25836E64BCE}"/>
              </a:ext>
            </a:extLst>
          </p:cNvPr>
          <p:cNvSpPr/>
          <p:nvPr/>
        </p:nvSpPr>
        <p:spPr>
          <a:xfrm>
            <a:off x="1515065" y="279517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A</a:t>
            </a:r>
          </a:p>
        </p:txBody>
      </p:sp>
      <p:sp>
        <p:nvSpPr>
          <p:cNvPr id="35" name="Oval 34">
            <a:extLst>
              <a:ext uri="{FF2B5EF4-FFF2-40B4-BE49-F238E27FC236}">
                <a16:creationId xmlns:a16="http://schemas.microsoft.com/office/drawing/2014/main" id="{5FE86A37-25B0-6A42-8CE5-BE2550EFB4E1}"/>
              </a:ext>
            </a:extLst>
          </p:cNvPr>
          <p:cNvSpPr/>
          <p:nvPr/>
        </p:nvSpPr>
        <p:spPr>
          <a:xfrm>
            <a:off x="3044360" y="2819736"/>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B</a:t>
            </a:r>
          </a:p>
        </p:txBody>
      </p:sp>
      <p:sp>
        <p:nvSpPr>
          <p:cNvPr id="36" name="Oval 35">
            <a:extLst>
              <a:ext uri="{FF2B5EF4-FFF2-40B4-BE49-F238E27FC236}">
                <a16:creationId xmlns:a16="http://schemas.microsoft.com/office/drawing/2014/main" id="{6866E3ED-B4FF-FA4B-9A37-91C4E2697E97}"/>
              </a:ext>
            </a:extLst>
          </p:cNvPr>
          <p:cNvSpPr/>
          <p:nvPr/>
        </p:nvSpPr>
        <p:spPr>
          <a:xfrm>
            <a:off x="4532094" y="2819736"/>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C</a:t>
            </a:r>
          </a:p>
        </p:txBody>
      </p:sp>
      <p:sp>
        <p:nvSpPr>
          <p:cNvPr id="37" name="Oval 36">
            <a:extLst>
              <a:ext uri="{FF2B5EF4-FFF2-40B4-BE49-F238E27FC236}">
                <a16:creationId xmlns:a16="http://schemas.microsoft.com/office/drawing/2014/main" id="{D21BC31E-0739-944D-B2D3-727DA8F6BC06}"/>
              </a:ext>
            </a:extLst>
          </p:cNvPr>
          <p:cNvSpPr/>
          <p:nvPr/>
        </p:nvSpPr>
        <p:spPr>
          <a:xfrm>
            <a:off x="755090"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D</a:t>
            </a:r>
          </a:p>
        </p:txBody>
      </p:sp>
      <p:sp>
        <p:nvSpPr>
          <p:cNvPr id="38" name="Oval 37">
            <a:extLst>
              <a:ext uri="{FF2B5EF4-FFF2-40B4-BE49-F238E27FC236}">
                <a16:creationId xmlns:a16="http://schemas.microsoft.com/office/drawing/2014/main" id="{2393A7F7-283E-6A41-8696-37C04498C7DF}"/>
              </a:ext>
            </a:extLst>
          </p:cNvPr>
          <p:cNvSpPr/>
          <p:nvPr/>
        </p:nvSpPr>
        <p:spPr>
          <a:xfrm>
            <a:off x="2283650"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E</a:t>
            </a:r>
          </a:p>
        </p:txBody>
      </p:sp>
      <p:sp>
        <p:nvSpPr>
          <p:cNvPr id="39" name="Oval 38">
            <a:extLst>
              <a:ext uri="{FF2B5EF4-FFF2-40B4-BE49-F238E27FC236}">
                <a16:creationId xmlns:a16="http://schemas.microsoft.com/office/drawing/2014/main" id="{E16F7D18-65F8-9041-8810-955CEED36B95}"/>
              </a:ext>
            </a:extLst>
          </p:cNvPr>
          <p:cNvSpPr/>
          <p:nvPr/>
        </p:nvSpPr>
        <p:spPr>
          <a:xfrm>
            <a:off x="4532094" y="3942521"/>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F</a:t>
            </a:r>
          </a:p>
        </p:txBody>
      </p:sp>
      <p:sp>
        <p:nvSpPr>
          <p:cNvPr id="27" name="Rectangle 26">
            <a:extLst>
              <a:ext uri="{FF2B5EF4-FFF2-40B4-BE49-F238E27FC236}">
                <a16:creationId xmlns:a16="http://schemas.microsoft.com/office/drawing/2014/main" id="{7D4DC5A1-1B16-0141-AA69-C49EDE725F3C}"/>
              </a:ext>
            </a:extLst>
          </p:cNvPr>
          <p:cNvSpPr/>
          <p:nvPr/>
        </p:nvSpPr>
        <p:spPr>
          <a:xfrm>
            <a:off x="2018448" y="3187266"/>
            <a:ext cx="346065" cy="19130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40" name="Rectangle 39">
            <a:extLst>
              <a:ext uri="{FF2B5EF4-FFF2-40B4-BE49-F238E27FC236}">
                <a16:creationId xmlns:a16="http://schemas.microsoft.com/office/drawing/2014/main" id="{D0D2F830-8196-D24F-8426-E6185DDB66B0}"/>
              </a:ext>
            </a:extLst>
          </p:cNvPr>
          <p:cNvSpPr/>
          <p:nvPr/>
        </p:nvSpPr>
        <p:spPr>
          <a:xfrm>
            <a:off x="3454242" y="2212914"/>
            <a:ext cx="97765" cy="907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41" name="Rectangle 40">
            <a:extLst>
              <a:ext uri="{FF2B5EF4-FFF2-40B4-BE49-F238E27FC236}">
                <a16:creationId xmlns:a16="http://schemas.microsoft.com/office/drawing/2014/main" id="{98646347-8E95-7E49-95FA-98E5B875EC53}"/>
              </a:ext>
            </a:extLst>
          </p:cNvPr>
          <p:cNvSpPr/>
          <p:nvPr/>
        </p:nvSpPr>
        <p:spPr>
          <a:xfrm>
            <a:off x="1424459" y="4313908"/>
            <a:ext cx="128043" cy="71947"/>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cxnSp>
        <p:nvCxnSpPr>
          <p:cNvPr id="42" name="Curved Connector 41">
            <a:extLst>
              <a:ext uri="{FF2B5EF4-FFF2-40B4-BE49-F238E27FC236}">
                <a16:creationId xmlns:a16="http://schemas.microsoft.com/office/drawing/2014/main" id="{37204AF4-D767-2849-8C04-B995B05A747F}"/>
              </a:ext>
            </a:extLst>
          </p:cNvPr>
          <p:cNvCxnSpPr>
            <a:cxnSpLocks/>
            <a:endCxn id="51" idx="0"/>
          </p:cNvCxnSpPr>
          <p:nvPr/>
        </p:nvCxnSpPr>
        <p:spPr>
          <a:xfrm rot="16200000" flipH="1">
            <a:off x="3651143" y="2580163"/>
            <a:ext cx="2193313" cy="1482134"/>
          </a:xfrm>
          <a:prstGeom prst="curvedConnector3">
            <a:avLst>
              <a:gd name="adj1" fmla="val 64816"/>
            </a:avLst>
          </a:prstGeom>
          <a:ln w="12700">
            <a:solidFill>
              <a:schemeClr val="bg2"/>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DDDC66F1-DA10-D74C-BBAE-0F73E85A8BC7}"/>
              </a:ext>
            </a:extLst>
          </p:cNvPr>
          <p:cNvSpPr/>
          <p:nvPr/>
        </p:nvSpPr>
        <p:spPr>
          <a:xfrm>
            <a:off x="3914827" y="2099601"/>
            <a:ext cx="192569" cy="13716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51" name="Rectangle 50">
            <a:extLst>
              <a:ext uri="{FF2B5EF4-FFF2-40B4-BE49-F238E27FC236}">
                <a16:creationId xmlns:a16="http://schemas.microsoft.com/office/drawing/2014/main" id="{7F940317-7BA5-E848-A93B-754F005B7B72}"/>
              </a:ext>
            </a:extLst>
          </p:cNvPr>
          <p:cNvSpPr/>
          <p:nvPr/>
        </p:nvSpPr>
        <p:spPr>
          <a:xfrm>
            <a:off x="5289453" y="4417887"/>
            <a:ext cx="398828" cy="14483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1620"/>
          </a:p>
        </p:txBody>
      </p:sp>
      <p:sp>
        <p:nvSpPr>
          <p:cNvPr id="30" name="Rounded Rectangle 29">
            <a:extLst>
              <a:ext uri="{FF2B5EF4-FFF2-40B4-BE49-F238E27FC236}">
                <a16:creationId xmlns:a16="http://schemas.microsoft.com/office/drawing/2014/main" id="{426B9069-5BAE-7A45-9092-871D4D4BDACD}"/>
              </a:ext>
            </a:extLst>
          </p:cNvPr>
          <p:cNvSpPr/>
          <p:nvPr/>
        </p:nvSpPr>
        <p:spPr>
          <a:xfrm>
            <a:off x="4174987" y="868301"/>
            <a:ext cx="1082661" cy="579342"/>
          </a:xfrm>
          <a:prstGeom prst="roundRect">
            <a:avLst/>
          </a:prstGeom>
          <a:solidFill>
            <a:srgbClr val="711BA6"/>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31" name="Oval 30">
            <a:extLst>
              <a:ext uri="{FF2B5EF4-FFF2-40B4-BE49-F238E27FC236}">
                <a16:creationId xmlns:a16="http://schemas.microsoft.com/office/drawing/2014/main" id="{55A680EA-F0EE-444A-94EB-3E7DC309CA9D}"/>
              </a:ext>
            </a:extLst>
          </p:cNvPr>
          <p:cNvSpPr/>
          <p:nvPr/>
        </p:nvSpPr>
        <p:spPr>
          <a:xfrm>
            <a:off x="3989293" y="693674"/>
            <a:ext cx="371388" cy="371388"/>
          </a:xfrm>
          <a:prstGeom prst="ellipse">
            <a:avLst/>
          </a:prstGeom>
          <a:solidFill>
            <a:schemeClr val="bg2"/>
          </a:solidFill>
          <a:ln w="12700">
            <a:solidFill>
              <a:srgbClr val="0126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Q</a:t>
            </a:r>
          </a:p>
        </p:txBody>
      </p:sp>
      <p:sp>
        <p:nvSpPr>
          <p:cNvPr id="43" name="Rounded Rectangle 42">
            <a:extLst>
              <a:ext uri="{FF2B5EF4-FFF2-40B4-BE49-F238E27FC236}">
                <a16:creationId xmlns:a16="http://schemas.microsoft.com/office/drawing/2014/main" id="{E7747461-4080-A94C-97D3-21A0F8B6EE4D}"/>
              </a:ext>
            </a:extLst>
          </p:cNvPr>
          <p:cNvSpPr/>
          <p:nvPr/>
        </p:nvSpPr>
        <p:spPr>
          <a:xfrm>
            <a:off x="5257648" y="1872020"/>
            <a:ext cx="1082661" cy="579342"/>
          </a:xfrm>
          <a:prstGeom prst="roundRect">
            <a:avLst/>
          </a:prstGeom>
          <a:solidFill>
            <a:srgbClr val="A61B50"/>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160" dirty="0"/>
          </a:p>
        </p:txBody>
      </p:sp>
      <p:sp>
        <p:nvSpPr>
          <p:cNvPr id="44" name="Oval 43">
            <a:extLst>
              <a:ext uri="{FF2B5EF4-FFF2-40B4-BE49-F238E27FC236}">
                <a16:creationId xmlns:a16="http://schemas.microsoft.com/office/drawing/2014/main" id="{ADEC0646-357B-0242-8F5D-D6A8155EF6E6}"/>
              </a:ext>
            </a:extLst>
          </p:cNvPr>
          <p:cNvSpPr/>
          <p:nvPr/>
        </p:nvSpPr>
        <p:spPr>
          <a:xfrm>
            <a:off x="5068289" y="1696954"/>
            <a:ext cx="371388" cy="371388"/>
          </a:xfrm>
          <a:prstGeom prst="ellipse">
            <a:avLst/>
          </a:prstGeom>
          <a:solidFill>
            <a:schemeClr val="bg2"/>
          </a:solidFill>
          <a:ln w="317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SE" sz="2160" dirty="0">
                <a:solidFill>
                  <a:srgbClr val="012639"/>
                </a:solidFill>
                <a:latin typeface="BITSTREAM VERA SANS MONO" panose="020B0609030804020204" pitchFamily="49" charset="0"/>
              </a:rPr>
              <a:t>G</a:t>
            </a:r>
          </a:p>
        </p:txBody>
      </p:sp>
      <p:sp>
        <p:nvSpPr>
          <p:cNvPr id="46" name="Title 1">
            <a:extLst>
              <a:ext uri="{FF2B5EF4-FFF2-40B4-BE49-F238E27FC236}">
                <a16:creationId xmlns:a16="http://schemas.microsoft.com/office/drawing/2014/main" id="{CD56945C-2D9A-7E4B-B7D7-48F39E93758E}"/>
              </a:ext>
            </a:extLst>
          </p:cNvPr>
          <p:cNvSpPr txBox="1">
            <a:spLocks/>
          </p:cNvSpPr>
          <p:nvPr/>
        </p:nvSpPr>
        <p:spPr>
          <a:xfrm>
            <a:off x="840259" y="206795"/>
            <a:ext cx="7708964" cy="57934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BITSTREAM VERA SANS MONO" panose="020B0609030804020204" pitchFamily="49" charset="0"/>
                <a:ea typeface="+mj-ea"/>
                <a:cs typeface="+mj-cs"/>
              </a:defRPr>
            </a:lvl1pPr>
          </a:lstStyle>
          <a:p>
            <a:r>
              <a:rPr lang="en-SE" sz="2600" dirty="0">
                <a:solidFill>
                  <a:schemeClr val="bg2"/>
                </a:solidFill>
              </a:rPr>
              <a:t>Bytecode calls</a:t>
            </a:r>
          </a:p>
        </p:txBody>
      </p:sp>
    </p:spTree>
    <p:extLst>
      <p:ext uri="{BB962C8B-B14F-4D97-AF65-F5344CB8AC3E}">
        <p14:creationId xmlns:p14="http://schemas.microsoft.com/office/powerpoint/2010/main" val="4197790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up)">
                                      <p:cBhvr>
                                        <p:cTn id="7" dur="1500"/>
                                        <p:tgtEl>
                                          <p:spTgt spid="40"/>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wipe(up)">
                                      <p:cBhvr>
                                        <p:cTn id="10" dur="1500"/>
                                        <p:tgtEl>
                                          <p:spTgt spid="45"/>
                                        </p:tgtEl>
                                      </p:cBhvr>
                                    </p:animEffect>
                                  </p:childTnLst>
                                </p:cTn>
                              </p:par>
                              <p:par>
                                <p:cTn id="11" presetID="22" presetClass="entr" presetSubtype="1" fill="hold"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wipe(up)">
                                      <p:cBhvr>
                                        <p:cTn id="13" dur="1500"/>
                                        <p:tgtEl>
                                          <p:spTgt spid="42"/>
                                        </p:tgtEl>
                                      </p:cBhvr>
                                    </p:animEffect>
                                  </p:childTnLst>
                                </p:cTn>
                              </p:par>
                              <p:par>
                                <p:cTn id="14" presetID="22" presetClass="entr" presetSubtype="1"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up)">
                                      <p:cBhvr>
                                        <p:cTn id="16" dur="1500"/>
                                        <p:tgtEl>
                                          <p:spTgt spid="13"/>
                                        </p:tgtEl>
                                      </p:cBhvr>
                                    </p:animEffect>
                                  </p:childTnLst>
                                </p:cTn>
                              </p:par>
                              <p:par>
                                <p:cTn id="17" presetID="22" presetClass="entr" presetSubtype="1"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wipe(up)">
                                      <p:cBhvr>
                                        <p:cTn id="19" dur="1500"/>
                                        <p:tgtEl>
                                          <p:spTgt spid="51"/>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up)">
                                      <p:cBhvr>
                                        <p:cTn id="22" dur="1500"/>
                                        <p:tgtEl>
                                          <p:spTgt spid="27"/>
                                        </p:tgtEl>
                                      </p:cBhvr>
                                    </p:animEffect>
                                  </p:childTnLst>
                                </p:cTn>
                              </p:par>
                              <p:par>
                                <p:cTn id="23" presetID="22" presetClass="entr" presetSubtype="1" fill="hold"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up)">
                                      <p:cBhvr>
                                        <p:cTn id="25" dur="1500"/>
                                        <p:tgtEl>
                                          <p:spTgt spid="22"/>
                                        </p:tgtEl>
                                      </p:cBhvr>
                                    </p:animEffect>
                                  </p:childTnLst>
                                </p:cTn>
                              </p:par>
                              <p:par>
                                <p:cTn id="26" presetID="22" presetClass="entr" presetSubtype="1" fill="hold" grpId="0" nodeType="with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up)">
                                      <p:cBhvr>
                                        <p:cTn id="28" dur="1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40" grpId="0" animBg="1"/>
      <p:bldP spid="41" grpId="0" animBg="1"/>
      <p:bldP spid="45" grpId="0" animBg="1"/>
      <p:bldP spid="5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25B05-563D-A541-9B45-04DC2CB49CC7}"/>
              </a:ext>
            </a:extLst>
          </p:cNvPr>
          <p:cNvSpPr>
            <a:spLocks noGrp="1"/>
          </p:cNvSpPr>
          <p:nvPr>
            <p:ph type="sldNum" sz="quarter" idx="12"/>
          </p:nvPr>
        </p:nvSpPr>
        <p:spPr/>
        <p:txBody>
          <a:bodyPr/>
          <a:lstStyle/>
          <a:p>
            <a:fld id="{591D6909-C27F-084D-9F73-E3F585F51510}" type="slidenum">
              <a:rPr lang="en-SE" smtClean="0"/>
              <a:pPr/>
              <a:t>8</a:t>
            </a:fld>
            <a:endParaRPr lang="en-SE"/>
          </a:p>
        </p:txBody>
      </p:sp>
      <p:sp>
        <p:nvSpPr>
          <p:cNvPr id="7" name="TextBox 6">
            <a:extLst>
              <a:ext uri="{FF2B5EF4-FFF2-40B4-BE49-F238E27FC236}">
                <a16:creationId xmlns:a16="http://schemas.microsoft.com/office/drawing/2014/main" id="{C51A8B78-7CFA-AA4E-A776-6846D661ED19}"/>
              </a:ext>
            </a:extLst>
          </p:cNvPr>
          <p:cNvSpPr txBox="1"/>
          <p:nvPr/>
        </p:nvSpPr>
        <p:spPr>
          <a:xfrm>
            <a:off x="820147" y="1198568"/>
            <a:ext cx="6917084" cy="2038956"/>
          </a:xfrm>
          <a:prstGeom prst="rect">
            <a:avLst/>
          </a:prstGeom>
          <a:noFill/>
          <a:ln>
            <a:noFill/>
          </a:ln>
        </p:spPr>
        <p:txBody>
          <a:bodyPr wrap="square" rtlCol="0">
            <a:spAutoFit/>
          </a:bodyPr>
          <a:lstStyle/>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Detect and report bloated dependencies</a:t>
            </a:r>
          </a:p>
          <a:p>
            <a:pPr marL="720083" lvl="1" indent="-308607">
              <a:lnSpc>
                <a:spcPct val="150000"/>
              </a:lnSpc>
              <a:buFont typeface="Arial" panose="020B0604020202020204" pitchFamily="34" charset="0"/>
              <a:buChar char="•"/>
            </a:pPr>
            <a:r>
              <a:rPr lang="en-SE" sz="1620" spc="-135" dirty="0">
                <a:solidFill>
                  <a:schemeClr val="bg2"/>
                </a:solidFill>
                <a:latin typeface="BITSTREAM VERA SANS MONO" panose="020B0609030804020204" pitchFamily="49" charset="0"/>
              </a:rPr>
              <a:t>In the context of an artifact</a:t>
            </a:r>
            <a:endParaRPr lang="en-GB" sz="1620" spc="-135" dirty="0">
              <a:solidFill>
                <a:schemeClr val="bg2"/>
              </a:solidFill>
              <a:latin typeface="BITSTREAM VERA SANS MONO" panose="020B0609030804020204" pitchFamily="49" charset="0"/>
            </a:endParaRPr>
          </a:p>
          <a:p>
            <a:pPr marL="720083" lvl="1" indent="-308607">
              <a:lnSpc>
                <a:spcPct val="150000"/>
              </a:lnSpc>
              <a:buFont typeface="Arial" panose="020B0604020202020204" pitchFamily="34" charset="0"/>
              <a:buChar char="•"/>
            </a:pPr>
            <a:r>
              <a:rPr lang="en-GB" sz="1620" spc="-135" dirty="0">
                <a:solidFill>
                  <a:schemeClr val="bg2"/>
                </a:solidFill>
                <a:latin typeface="BITSTREAM VERA SANS MONO" panose="020B0609030804020204" pitchFamily="49" charset="0"/>
              </a:rPr>
              <a:t>O</a:t>
            </a:r>
            <a:r>
              <a:rPr lang="en-SE" sz="1620" spc="-135" dirty="0">
                <a:solidFill>
                  <a:schemeClr val="bg2"/>
                </a:solidFill>
                <a:latin typeface="BITSTREAM VERA SANS MONO" panose="020B0609030804020204" pitchFamily="49" charset="0"/>
              </a:rPr>
              <a:t>n the whole dependency tree</a:t>
            </a:r>
          </a:p>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Automatic generation of a debloated </a:t>
            </a:r>
            <a:r>
              <a:rPr lang="en-SE" i="1" spc="-135" dirty="0">
                <a:solidFill>
                  <a:schemeClr val="bg2"/>
                </a:solidFill>
                <a:latin typeface="BITSTREAM VERA SANS MONO" panose="020B0609030804020204" pitchFamily="49" charset="0"/>
              </a:rPr>
              <a:t>pom.xml</a:t>
            </a:r>
            <a:r>
              <a:rPr lang="en-SE" spc="-135" dirty="0">
                <a:solidFill>
                  <a:schemeClr val="bg2"/>
                </a:solidFill>
                <a:latin typeface="BITSTREAM VERA SANS MONO" panose="020B0609030804020204" pitchFamily="49" charset="0"/>
              </a:rPr>
              <a:t> file</a:t>
            </a:r>
          </a:p>
          <a:p>
            <a:pPr marL="308607" indent="-308607">
              <a:lnSpc>
                <a:spcPct val="150000"/>
              </a:lnSpc>
              <a:buFont typeface="Arial" panose="020B0604020202020204" pitchFamily="34" charset="0"/>
              <a:buChar char="•"/>
            </a:pPr>
            <a:r>
              <a:rPr lang="en-SE" spc="-135" dirty="0">
                <a:solidFill>
                  <a:schemeClr val="bg2"/>
                </a:solidFill>
                <a:latin typeface="BITSTREAM VERA SANS MONO" panose="020B0609030804020204" pitchFamily="49" charset="0"/>
              </a:rPr>
              <a:t>Open source </a:t>
            </a:r>
          </a:p>
        </p:txBody>
      </p:sp>
      <p:grpSp>
        <p:nvGrpSpPr>
          <p:cNvPr id="11" name="Group 10">
            <a:extLst>
              <a:ext uri="{FF2B5EF4-FFF2-40B4-BE49-F238E27FC236}">
                <a16:creationId xmlns:a16="http://schemas.microsoft.com/office/drawing/2014/main" id="{7A9053E6-E433-AC4D-B16D-2761C500E7D1}"/>
              </a:ext>
            </a:extLst>
          </p:cNvPr>
          <p:cNvGrpSpPr/>
          <p:nvPr/>
        </p:nvGrpSpPr>
        <p:grpSpPr>
          <a:xfrm>
            <a:off x="1451196" y="3410465"/>
            <a:ext cx="5662836" cy="1543003"/>
            <a:chOff x="1104437" y="3758802"/>
            <a:chExt cx="6403021" cy="1744687"/>
          </a:xfrm>
        </p:grpSpPr>
        <p:sp>
          <p:nvSpPr>
            <p:cNvPr id="3" name="Rectangle 2">
              <a:extLst>
                <a:ext uri="{FF2B5EF4-FFF2-40B4-BE49-F238E27FC236}">
                  <a16:creationId xmlns:a16="http://schemas.microsoft.com/office/drawing/2014/main" id="{8A9DBDC2-044F-3A4B-85CE-832A4D54BF40}"/>
                </a:ext>
              </a:extLst>
            </p:cNvPr>
            <p:cNvSpPr/>
            <p:nvPr/>
          </p:nvSpPr>
          <p:spPr>
            <a:xfrm>
              <a:off x="1104437" y="3758802"/>
              <a:ext cx="6403021" cy="379591"/>
            </a:xfrm>
            <a:prstGeom prst="rect">
              <a:avLst/>
            </a:prstGeom>
          </p:spPr>
          <p:txBody>
            <a:bodyPr wrap="square">
              <a:spAutoFit/>
            </a:bodyPr>
            <a:lstStyle/>
            <a:p>
              <a:r>
                <a:rPr lang="en-GB" sz="1620" u="sng" dirty="0">
                  <a:solidFill>
                    <a:schemeClr val="bg2"/>
                  </a:solidFill>
                  <a:latin typeface="Courier New" panose="02070309020205020404" pitchFamily="49" charset="0"/>
                </a:rPr>
                <a:t>https://</a:t>
              </a:r>
              <a:r>
                <a:rPr lang="en-GB" sz="1620" u="sng" dirty="0" err="1">
                  <a:solidFill>
                    <a:schemeClr val="bg2"/>
                  </a:solidFill>
                  <a:latin typeface="Courier New" panose="02070309020205020404" pitchFamily="49" charset="0"/>
                </a:rPr>
                <a:t>github.com</a:t>
              </a:r>
              <a:r>
                <a:rPr lang="en-GB" sz="1620" u="sng" dirty="0">
                  <a:solidFill>
                    <a:schemeClr val="bg2"/>
                  </a:solidFill>
                  <a:latin typeface="Courier New" panose="02070309020205020404" pitchFamily="49" charset="0"/>
                </a:rPr>
                <a:t>/castor-software/</a:t>
              </a:r>
              <a:r>
                <a:rPr lang="en-GB" sz="1620" u="sng" dirty="0" err="1">
                  <a:solidFill>
                    <a:schemeClr val="bg2"/>
                  </a:solidFill>
                  <a:latin typeface="Courier New" panose="02070309020205020404" pitchFamily="49" charset="0"/>
                </a:rPr>
                <a:t>depclean</a:t>
              </a:r>
              <a:endParaRPr lang="en-SE" sz="1620" u="sng" dirty="0">
                <a:solidFill>
                  <a:schemeClr val="bg2"/>
                </a:solidFill>
              </a:endParaRPr>
            </a:p>
          </p:txBody>
        </p:sp>
        <p:pic>
          <p:nvPicPr>
            <p:cNvPr id="8" name="Picture 7">
              <a:extLst>
                <a:ext uri="{FF2B5EF4-FFF2-40B4-BE49-F238E27FC236}">
                  <a16:creationId xmlns:a16="http://schemas.microsoft.com/office/drawing/2014/main" id="{D96E8F32-ABB4-9F4D-A21C-02CE4494D5CF}"/>
                </a:ext>
              </a:extLst>
            </p:cNvPr>
            <p:cNvPicPr>
              <a:picLocks noChangeAspect="1"/>
            </p:cNvPicPr>
            <p:nvPr/>
          </p:nvPicPr>
          <p:blipFill>
            <a:blip r:embed="rId3"/>
            <a:stretch>
              <a:fillRect/>
            </a:stretch>
          </p:blipFill>
          <p:spPr>
            <a:xfrm>
              <a:off x="1104438" y="4190252"/>
              <a:ext cx="5967875" cy="1313237"/>
            </a:xfrm>
            <a:prstGeom prst="rect">
              <a:avLst/>
            </a:prstGeom>
          </p:spPr>
        </p:pic>
      </p:grpSp>
      <p:sp>
        <p:nvSpPr>
          <p:cNvPr id="12" name="Title 1">
            <a:extLst>
              <a:ext uri="{FF2B5EF4-FFF2-40B4-BE49-F238E27FC236}">
                <a16:creationId xmlns:a16="http://schemas.microsoft.com/office/drawing/2014/main" id="{A58F7888-4754-8040-A017-B9E21AEAC61A}"/>
              </a:ext>
            </a:extLst>
          </p:cNvPr>
          <p:cNvSpPr>
            <a:spLocks noGrp="1"/>
          </p:cNvSpPr>
          <p:nvPr>
            <p:ph type="title"/>
          </p:nvPr>
        </p:nvSpPr>
        <p:spPr>
          <a:xfrm>
            <a:off x="840259" y="206795"/>
            <a:ext cx="7708964" cy="579342"/>
          </a:xfrm>
        </p:spPr>
        <p:txBody>
          <a:bodyPr>
            <a:normAutofit/>
          </a:bodyPr>
          <a:lstStyle/>
          <a:p>
            <a:r>
              <a:rPr lang="en-SE" sz="2600" dirty="0">
                <a:solidFill>
                  <a:schemeClr val="bg2"/>
                </a:solidFill>
              </a:rPr>
              <a:t>DepClean</a:t>
            </a:r>
          </a:p>
        </p:txBody>
      </p:sp>
    </p:spTree>
    <p:extLst>
      <p:ext uri="{BB962C8B-B14F-4D97-AF65-F5344CB8AC3E}">
        <p14:creationId xmlns:p14="http://schemas.microsoft.com/office/powerpoint/2010/main" val="463966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linds(horizontal)">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18866</TotalTime>
  <Words>4000</Words>
  <Application>Microsoft Macintosh PowerPoint</Application>
  <PresentationFormat>On-screen Show (16:9)</PresentationFormat>
  <Paragraphs>503</Paragraphs>
  <Slides>40</Slides>
  <Notes>38</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Arial</vt:lpstr>
      <vt:lpstr>BITSTREAM VERA SANS MONO</vt:lpstr>
      <vt:lpstr>Calibri</vt:lpstr>
      <vt:lpstr>Courier New</vt:lpstr>
      <vt:lpstr>JetBrains Mono Light</vt:lpstr>
      <vt:lpstr>Wingdings</vt:lpstr>
      <vt:lpstr>Office Theme</vt:lpstr>
      <vt:lpstr>PowerPoint Presentation</vt:lpstr>
      <vt:lpstr>Dependency managers in Java</vt:lpstr>
      <vt:lpstr>What does Maven offer?</vt:lpstr>
      <vt:lpstr>PowerPoint Presentation</vt:lpstr>
      <vt:lpstr>Dependency tree</vt:lpstr>
      <vt:lpstr>Dependency tree</vt:lpstr>
      <vt:lpstr>Dependency tree</vt:lpstr>
      <vt:lpstr>PowerPoint Presentation</vt:lpstr>
      <vt:lpstr>DepClean</vt:lpstr>
      <vt:lpstr>PowerPoint Presentation</vt:lpstr>
      <vt:lpstr>Debloat transitive dependencies</vt:lpstr>
      <vt:lpstr>Debloat inherited dependencies</vt:lpstr>
      <vt:lpstr>Debloat analysis result</vt:lpstr>
      <vt:lpstr>Debloated dependency tree</vt:lpstr>
      <vt:lpstr>Debloated dependency tree</vt:lpstr>
      <vt:lpstr>Objective</vt:lpstr>
      <vt:lpstr>DepClean</vt:lpstr>
      <vt:lpstr>PowerPoint Presentation</vt:lpstr>
      <vt:lpstr>Example: Spoon library</vt:lpstr>
      <vt:lpstr>Example: Spoon library</vt:lpstr>
      <vt:lpstr>Regular Maven analysis</vt:lpstr>
      <vt:lpstr>DepClean novel analysis</vt:lpstr>
      <vt:lpstr>PowerPoint Presentation</vt:lpstr>
      <vt:lpstr>The Maven ecosystem is big</vt:lpstr>
      <vt:lpstr>Large scale empirical study</vt:lpstr>
      <vt:lpstr>Results</vt:lpstr>
      <vt:lpstr>PowerPoint Presentation</vt:lpstr>
      <vt:lpstr>PowerPoint Presentation</vt:lpstr>
      <vt:lpstr>User study</vt:lpstr>
      <vt:lpstr>Results</vt:lpstr>
      <vt:lpstr>PowerPoint Presentation</vt:lpstr>
      <vt:lpstr>Example: Jenkins</vt:lpstr>
      <vt:lpstr>Developers’ comments</vt:lpstr>
      <vt:lpstr>Code change</vt:lpstr>
      <vt:lpstr>PowerPoint Presentation</vt:lpstr>
      <vt:lpstr>PowerPoint Presentation</vt:lpstr>
      <vt:lpstr>Conclusion</vt:lpstr>
      <vt:lpstr>PowerPoint Presentation</vt:lpstr>
      <vt:lpstr>PowerPoint Presentation</vt:lpstr>
      <vt:lpstr>Open methodological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César Soto Valero</dc:creator>
  <cp:lastModifiedBy>César Soto Valero</cp:lastModifiedBy>
  <cp:revision>161</cp:revision>
  <dcterms:created xsi:type="dcterms:W3CDTF">2020-12-25T21:47:44Z</dcterms:created>
  <dcterms:modified xsi:type="dcterms:W3CDTF">2021-08-15T05:41:51Z</dcterms:modified>
</cp:coreProperties>
</file>